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77" r:id="rId5"/>
    <p:sldId id="268" r:id="rId6"/>
    <p:sldId id="269" r:id="rId7"/>
    <p:sldId id="278" r:id="rId8"/>
    <p:sldId id="279" r:id="rId9"/>
    <p:sldId id="280" r:id="rId10"/>
    <p:sldId id="281" r:id="rId11"/>
    <p:sldId id="282" r:id="rId12"/>
    <p:sldId id="283" r:id="rId13"/>
    <p:sldId id="284" r:id="rId14"/>
    <p:sldId id="285" r:id="rId15"/>
    <p:sldId id="290" r:id="rId16"/>
    <p:sldId id="291" r:id="rId17"/>
    <p:sldId id="292" r:id="rId18"/>
    <p:sldId id="293" r:id="rId19"/>
    <p:sldId id="294" r:id="rId20"/>
    <p:sldId id="286" r:id="rId21"/>
    <p:sldId id="287" r:id="rId22"/>
    <p:sldId id="288" r:id="rId23"/>
    <p:sldId id="289" r:id="rId24"/>
    <p:sldId id="29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2135" autoAdjust="0"/>
  </p:normalViewPr>
  <p:slideViewPr>
    <p:cSldViewPr snapToGrid="0">
      <p:cViewPr varScale="1">
        <p:scale>
          <a:sx n="110" d="100"/>
          <a:sy n="110" d="100"/>
        </p:scale>
        <p:origin x="6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2C4B9-1E74-456E-AD9A-2CF2A8624CB7}" type="doc">
      <dgm:prSet loTypeId="urn:microsoft.com/office/officeart/2005/8/layout/pList2" loCatId="list" qsTypeId="urn:microsoft.com/office/officeart/2005/8/quickstyle/simple1" qsCatId="simple" csTypeId="urn:microsoft.com/office/officeart/2005/8/colors/accent1_2" csCatId="accent1" phldr="1"/>
      <dgm:spPr/>
    </dgm:pt>
    <dgm:pt modelId="{1ED667F8-1A2A-4A1A-9C1D-F46ACC4CB1FD}">
      <dgm:prSet phldrT="[Text]"/>
      <dgm:spPr/>
      <dgm:t>
        <a:bodyPr/>
        <a:lstStyle/>
        <a:p>
          <a:r>
            <a:rPr lang="en-US" dirty="0"/>
            <a:t>Wendy Badger</a:t>
          </a:r>
          <a:br>
            <a:rPr lang="en-US" dirty="0"/>
          </a:br>
          <a:br>
            <a:rPr lang="en-US" dirty="0"/>
          </a:br>
          <a:r>
            <a:rPr lang="en-US" dirty="0"/>
            <a:t>ECMC Group</a:t>
          </a:r>
        </a:p>
      </dgm:t>
    </dgm:pt>
    <dgm:pt modelId="{47551E35-5476-4D06-ABEF-8CA3CD2FE0FC}" type="parTrans" cxnId="{71D55700-BDEE-4A2C-B1EC-41DDE468AFC4}">
      <dgm:prSet/>
      <dgm:spPr/>
      <dgm:t>
        <a:bodyPr/>
        <a:lstStyle/>
        <a:p>
          <a:endParaRPr lang="en-US"/>
        </a:p>
      </dgm:t>
    </dgm:pt>
    <dgm:pt modelId="{129ED6D9-A02C-495B-9391-A521FE94EDBA}" type="sibTrans" cxnId="{71D55700-BDEE-4A2C-B1EC-41DDE468AFC4}">
      <dgm:prSet/>
      <dgm:spPr/>
      <dgm:t>
        <a:bodyPr/>
        <a:lstStyle/>
        <a:p>
          <a:endParaRPr lang="en-US"/>
        </a:p>
      </dgm:t>
    </dgm:pt>
    <dgm:pt modelId="{32A6F868-9517-4467-BF53-1C038ACE1E76}">
      <dgm:prSet phldrT="[Text]"/>
      <dgm:spPr/>
      <dgm:t>
        <a:bodyPr/>
        <a:lstStyle/>
        <a:p>
          <a:r>
            <a:rPr lang="en-US" dirty="0"/>
            <a:t>Stephanie </a:t>
          </a:r>
          <a:r>
            <a:rPr lang="en-US" dirty="0" err="1"/>
            <a:t>Schuitt</a:t>
          </a:r>
          <a:br>
            <a:rPr lang="en-US" dirty="0"/>
          </a:br>
          <a:br>
            <a:rPr lang="en-US" dirty="0"/>
          </a:br>
          <a:r>
            <a:rPr lang="en-US" dirty="0" err="1"/>
            <a:t>iQor</a:t>
          </a:r>
          <a:endParaRPr lang="en-US" dirty="0"/>
        </a:p>
      </dgm:t>
    </dgm:pt>
    <dgm:pt modelId="{E667F1B0-21C6-4BCD-A5ED-722B8E34C87E}" type="parTrans" cxnId="{5D304026-5BAF-4CF8-B7F3-6FC8AA2AABBF}">
      <dgm:prSet/>
      <dgm:spPr/>
      <dgm:t>
        <a:bodyPr/>
        <a:lstStyle/>
        <a:p>
          <a:endParaRPr lang="en-US"/>
        </a:p>
      </dgm:t>
    </dgm:pt>
    <dgm:pt modelId="{7A1FBBF2-FB04-4637-9837-8B7D27C88A9A}" type="sibTrans" cxnId="{5D304026-5BAF-4CF8-B7F3-6FC8AA2AABBF}">
      <dgm:prSet/>
      <dgm:spPr/>
      <dgm:t>
        <a:bodyPr/>
        <a:lstStyle/>
        <a:p>
          <a:endParaRPr lang="en-US"/>
        </a:p>
      </dgm:t>
    </dgm:pt>
    <dgm:pt modelId="{C1A17889-8DA9-470B-A031-B2D6FFCFFB69}">
      <dgm:prSet phldrT="[Text]"/>
      <dgm:spPr/>
      <dgm:t>
        <a:bodyPr/>
        <a:lstStyle/>
        <a:p>
          <a:r>
            <a:rPr lang="en-US" dirty="0"/>
            <a:t>Judd Peak</a:t>
          </a:r>
          <a:br>
            <a:rPr lang="en-US" dirty="0"/>
          </a:br>
          <a:br>
            <a:rPr lang="en-US" dirty="0"/>
          </a:br>
          <a:r>
            <a:rPr lang="en-US" dirty="0"/>
            <a:t>Frost-Arnett</a:t>
          </a:r>
        </a:p>
      </dgm:t>
    </dgm:pt>
    <dgm:pt modelId="{D3777A8D-C5BF-4500-A0BF-485629FE0EF5}" type="parTrans" cxnId="{ABE1E291-8C54-4A7C-88E5-B1C70970E9D3}">
      <dgm:prSet/>
      <dgm:spPr/>
      <dgm:t>
        <a:bodyPr/>
        <a:lstStyle/>
        <a:p>
          <a:endParaRPr lang="en-US"/>
        </a:p>
      </dgm:t>
    </dgm:pt>
    <dgm:pt modelId="{3BE740B1-9CF7-4CB3-B5C5-CAF5F4897FF4}" type="sibTrans" cxnId="{ABE1E291-8C54-4A7C-88E5-B1C70970E9D3}">
      <dgm:prSet/>
      <dgm:spPr/>
      <dgm:t>
        <a:bodyPr/>
        <a:lstStyle/>
        <a:p>
          <a:endParaRPr lang="en-US"/>
        </a:p>
      </dgm:t>
    </dgm:pt>
    <dgm:pt modelId="{6708F614-05E8-45F8-A68E-1888993555F5}" type="pres">
      <dgm:prSet presAssocID="{D892C4B9-1E74-456E-AD9A-2CF2A8624CB7}" presName="Name0" presStyleCnt="0">
        <dgm:presLayoutVars>
          <dgm:dir/>
          <dgm:resizeHandles val="exact"/>
        </dgm:presLayoutVars>
      </dgm:prSet>
      <dgm:spPr/>
    </dgm:pt>
    <dgm:pt modelId="{6D8CDFCB-C627-4EE9-8885-26084902593E}" type="pres">
      <dgm:prSet presAssocID="{D892C4B9-1E74-456E-AD9A-2CF2A8624CB7}" presName="bkgdShp" presStyleLbl="alignAccFollowNode1" presStyleIdx="0" presStyleCnt="1"/>
      <dgm:spPr/>
    </dgm:pt>
    <dgm:pt modelId="{BE9AF1EC-640A-4C82-9709-653D35DD9303}" type="pres">
      <dgm:prSet presAssocID="{D892C4B9-1E74-456E-AD9A-2CF2A8624CB7}" presName="linComp" presStyleCnt="0"/>
      <dgm:spPr/>
    </dgm:pt>
    <dgm:pt modelId="{ACB3E32A-A9B7-4162-8426-A79BE41875D6}" type="pres">
      <dgm:prSet presAssocID="{1ED667F8-1A2A-4A1A-9C1D-F46ACC4CB1FD}" presName="compNode" presStyleCnt="0"/>
      <dgm:spPr/>
    </dgm:pt>
    <dgm:pt modelId="{18DCD766-35EE-4D87-BB75-65D0555096DE}" type="pres">
      <dgm:prSet presAssocID="{1ED667F8-1A2A-4A1A-9C1D-F46ACC4CB1FD}" presName="node" presStyleLbl="node1" presStyleIdx="0" presStyleCnt="3">
        <dgm:presLayoutVars>
          <dgm:bulletEnabled val="1"/>
        </dgm:presLayoutVars>
      </dgm:prSet>
      <dgm:spPr/>
    </dgm:pt>
    <dgm:pt modelId="{E34B1469-6A2D-4C58-A148-E40504292641}" type="pres">
      <dgm:prSet presAssocID="{1ED667F8-1A2A-4A1A-9C1D-F46ACC4CB1FD}" presName="invisiNode" presStyleLbl="node1" presStyleIdx="0" presStyleCnt="3"/>
      <dgm:spPr/>
    </dgm:pt>
    <dgm:pt modelId="{4466610C-8978-42F4-B38E-F8549FDFEC8C}" type="pres">
      <dgm:prSet presAssocID="{1ED667F8-1A2A-4A1A-9C1D-F46ACC4CB1F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62000" b="-62000"/>
          </a:stretch>
        </a:blipFill>
      </dgm:spPr>
    </dgm:pt>
    <dgm:pt modelId="{503DBC98-6AB7-4ED4-AD78-04E679ED0DB7}" type="pres">
      <dgm:prSet presAssocID="{129ED6D9-A02C-495B-9391-A521FE94EDBA}" presName="sibTrans" presStyleLbl="sibTrans2D1" presStyleIdx="0" presStyleCnt="0"/>
      <dgm:spPr/>
    </dgm:pt>
    <dgm:pt modelId="{5155725B-72E1-494B-A5B9-9B899E527B2D}" type="pres">
      <dgm:prSet presAssocID="{C1A17889-8DA9-470B-A031-B2D6FFCFFB69}" presName="compNode" presStyleCnt="0"/>
      <dgm:spPr/>
    </dgm:pt>
    <dgm:pt modelId="{DA0793FA-58DE-4882-8019-84DF0FD709AB}" type="pres">
      <dgm:prSet presAssocID="{C1A17889-8DA9-470B-A031-B2D6FFCFFB69}" presName="node" presStyleLbl="node1" presStyleIdx="1" presStyleCnt="3">
        <dgm:presLayoutVars>
          <dgm:bulletEnabled val="1"/>
        </dgm:presLayoutVars>
      </dgm:prSet>
      <dgm:spPr/>
    </dgm:pt>
    <dgm:pt modelId="{89667AD8-048A-490B-A5B6-48E5A152CAB6}" type="pres">
      <dgm:prSet presAssocID="{C1A17889-8DA9-470B-A031-B2D6FFCFFB69}" presName="invisiNode" presStyleLbl="node1" presStyleIdx="1" presStyleCnt="3"/>
      <dgm:spPr/>
    </dgm:pt>
    <dgm:pt modelId="{EF25794D-91C0-4244-8EFC-814F6D3A8890}" type="pres">
      <dgm:prSet presAssocID="{C1A17889-8DA9-470B-A031-B2D6FFCFFB69}"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dgm:spPr>
    </dgm:pt>
    <dgm:pt modelId="{4EA4F550-5472-4A92-9D16-D36F754A4F74}" type="pres">
      <dgm:prSet presAssocID="{3BE740B1-9CF7-4CB3-B5C5-CAF5F4897FF4}" presName="sibTrans" presStyleLbl="sibTrans2D1" presStyleIdx="0" presStyleCnt="0"/>
      <dgm:spPr/>
    </dgm:pt>
    <dgm:pt modelId="{0C0F3586-A5A8-4DD8-94D6-86BCCAAA5DA0}" type="pres">
      <dgm:prSet presAssocID="{32A6F868-9517-4467-BF53-1C038ACE1E76}" presName="compNode" presStyleCnt="0"/>
      <dgm:spPr/>
    </dgm:pt>
    <dgm:pt modelId="{25ADD077-864D-437C-821E-9CEC7064E8F7}" type="pres">
      <dgm:prSet presAssocID="{32A6F868-9517-4467-BF53-1C038ACE1E76}" presName="node" presStyleLbl="node1" presStyleIdx="2" presStyleCnt="3">
        <dgm:presLayoutVars>
          <dgm:bulletEnabled val="1"/>
        </dgm:presLayoutVars>
      </dgm:prSet>
      <dgm:spPr/>
    </dgm:pt>
    <dgm:pt modelId="{7399F19F-CBE5-404E-AA82-15F40820A8B4}" type="pres">
      <dgm:prSet presAssocID="{32A6F868-9517-4467-BF53-1C038ACE1E76}" presName="invisiNode" presStyleLbl="node1" presStyleIdx="2" presStyleCnt="3"/>
      <dgm:spPr/>
    </dgm:pt>
    <dgm:pt modelId="{3E6BE749-797B-4D1B-BFCB-324848512FDC}" type="pres">
      <dgm:prSet presAssocID="{32A6F868-9517-4467-BF53-1C038ACE1E7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dgm:spPr>
    </dgm:pt>
  </dgm:ptLst>
  <dgm:cxnLst>
    <dgm:cxn modelId="{71D55700-BDEE-4A2C-B1EC-41DDE468AFC4}" srcId="{D892C4B9-1E74-456E-AD9A-2CF2A8624CB7}" destId="{1ED667F8-1A2A-4A1A-9C1D-F46ACC4CB1FD}" srcOrd="0" destOrd="0" parTransId="{47551E35-5476-4D06-ABEF-8CA3CD2FE0FC}" sibTransId="{129ED6D9-A02C-495B-9391-A521FE94EDBA}"/>
    <dgm:cxn modelId="{5D304026-5BAF-4CF8-B7F3-6FC8AA2AABBF}" srcId="{D892C4B9-1E74-456E-AD9A-2CF2A8624CB7}" destId="{32A6F868-9517-4467-BF53-1C038ACE1E76}" srcOrd="2" destOrd="0" parTransId="{E667F1B0-21C6-4BCD-A5ED-722B8E34C87E}" sibTransId="{7A1FBBF2-FB04-4637-9837-8B7D27C88A9A}"/>
    <dgm:cxn modelId="{C4802959-014B-4098-8963-490F502D2F81}" type="presOf" srcId="{32A6F868-9517-4467-BF53-1C038ACE1E76}" destId="{25ADD077-864D-437C-821E-9CEC7064E8F7}" srcOrd="0" destOrd="0" presId="urn:microsoft.com/office/officeart/2005/8/layout/pList2"/>
    <dgm:cxn modelId="{02A4AC89-3EE4-468F-9871-5904187D5793}" type="presOf" srcId="{1ED667F8-1A2A-4A1A-9C1D-F46ACC4CB1FD}" destId="{18DCD766-35EE-4D87-BB75-65D0555096DE}" srcOrd="0" destOrd="0" presId="urn:microsoft.com/office/officeart/2005/8/layout/pList2"/>
    <dgm:cxn modelId="{ABE1E291-8C54-4A7C-88E5-B1C70970E9D3}" srcId="{D892C4B9-1E74-456E-AD9A-2CF2A8624CB7}" destId="{C1A17889-8DA9-470B-A031-B2D6FFCFFB69}" srcOrd="1" destOrd="0" parTransId="{D3777A8D-C5BF-4500-A0BF-485629FE0EF5}" sibTransId="{3BE740B1-9CF7-4CB3-B5C5-CAF5F4897FF4}"/>
    <dgm:cxn modelId="{442A1CA4-5D86-43C4-B5CD-45F61A1C708B}" type="presOf" srcId="{D892C4B9-1E74-456E-AD9A-2CF2A8624CB7}" destId="{6708F614-05E8-45F8-A68E-1888993555F5}" srcOrd="0" destOrd="0" presId="urn:microsoft.com/office/officeart/2005/8/layout/pList2"/>
    <dgm:cxn modelId="{E5B521AD-AC85-4152-9365-2EC4D193CA8D}" type="presOf" srcId="{3BE740B1-9CF7-4CB3-B5C5-CAF5F4897FF4}" destId="{4EA4F550-5472-4A92-9D16-D36F754A4F74}" srcOrd="0" destOrd="0" presId="urn:microsoft.com/office/officeart/2005/8/layout/pList2"/>
    <dgm:cxn modelId="{CF5B94CD-1195-40D0-A48F-793BF2BBDA91}" type="presOf" srcId="{C1A17889-8DA9-470B-A031-B2D6FFCFFB69}" destId="{DA0793FA-58DE-4882-8019-84DF0FD709AB}" srcOrd="0" destOrd="0" presId="urn:microsoft.com/office/officeart/2005/8/layout/pList2"/>
    <dgm:cxn modelId="{D779E9F5-044D-4F2B-8846-93FD21FC338B}" type="presOf" srcId="{129ED6D9-A02C-495B-9391-A521FE94EDBA}" destId="{503DBC98-6AB7-4ED4-AD78-04E679ED0DB7}" srcOrd="0" destOrd="0" presId="urn:microsoft.com/office/officeart/2005/8/layout/pList2"/>
    <dgm:cxn modelId="{CFB1B121-0279-4D70-8936-036E78833595}" type="presParOf" srcId="{6708F614-05E8-45F8-A68E-1888993555F5}" destId="{6D8CDFCB-C627-4EE9-8885-26084902593E}" srcOrd="0" destOrd="0" presId="urn:microsoft.com/office/officeart/2005/8/layout/pList2"/>
    <dgm:cxn modelId="{E4AF0C03-0E9C-4EF2-A856-3E7B57BA1F29}" type="presParOf" srcId="{6708F614-05E8-45F8-A68E-1888993555F5}" destId="{BE9AF1EC-640A-4C82-9709-653D35DD9303}" srcOrd="1" destOrd="0" presId="urn:microsoft.com/office/officeart/2005/8/layout/pList2"/>
    <dgm:cxn modelId="{7B2B1F40-BD9C-4479-8773-B0FAA9877FC7}" type="presParOf" srcId="{BE9AF1EC-640A-4C82-9709-653D35DD9303}" destId="{ACB3E32A-A9B7-4162-8426-A79BE41875D6}" srcOrd="0" destOrd="0" presId="urn:microsoft.com/office/officeart/2005/8/layout/pList2"/>
    <dgm:cxn modelId="{8827AA0C-FBFE-4697-A31F-28F8F8F1D219}" type="presParOf" srcId="{ACB3E32A-A9B7-4162-8426-A79BE41875D6}" destId="{18DCD766-35EE-4D87-BB75-65D0555096DE}" srcOrd="0" destOrd="0" presId="urn:microsoft.com/office/officeart/2005/8/layout/pList2"/>
    <dgm:cxn modelId="{2B954448-B947-47BE-BEBC-5423D552EDA1}" type="presParOf" srcId="{ACB3E32A-A9B7-4162-8426-A79BE41875D6}" destId="{E34B1469-6A2D-4C58-A148-E40504292641}" srcOrd="1" destOrd="0" presId="urn:microsoft.com/office/officeart/2005/8/layout/pList2"/>
    <dgm:cxn modelId="{6CFEB582-F8FF-4908-8EA5-0EFFEC20EDA7}" type="presParOf" srcId="{ACB3E32A-A9B7-4162-8426-A79BE41875D6}" destId="{4466610C-8978-42F4-B38E-F8549FDFEC8C}" srcOrd="2" destOrd="0" presId="urn:microsoft.com/office/officeart/2005/8/layout/pList2"/>
    <dgm:cxn modelId="{C7D65DF3-DCA2-424D-9AFF-148EDD4E830D}" type="presParOf" srcId="{BE9AF1EC-640A-4C82-9709-653D35DD9303}" destId="{503DBC98-6AB7-4ED4-AD78-04E679ED0DB7}" srcOrd="1" destOrd="0" presId="urn:microsoft.com/office/officeart/2005/8/layout/pList2"/>
    <dgm:cxn modelId="{90217F4F-F999-4AC1-870D-32239F9584B1}" type="presParOf" srcId="{BE9AF1EC-640A-4C82-9709-653D35DD9303}" destId="{5155725B-72E1-494B-A5B9-9B899E527B2D}" srcOrd="2" destOrd="0" presId="urn:microsoft.com/office/officeart/2005/8/layout/pList2"/>
    <dgm:cxn modelId="{4A280535-5D23-4520-9D53-64A81B1C4F40}" type="presParOf" srcId="{5155725B-72E1-494B-A5B9-9B899E527B2D}" destId="{DA0793FA-58DE-4882-8019-84DF0FD709AB}" srcOrd="0" destOrd="0" presId="urn:microsoft.com/office/officeart/2005/8/layout/pList2"/>
    <dgm:cxn modelId="{5D9033DF-C29F-4504-B1E6-62655886D1DB}" type="presParOf" srcId="{5155725B-72E1-494B-A5B9-9B899E527B2D}" destId="{89667AD8-048A-490B-A5B6-48E5A152CAB6}" srcOrd="1" destOrd="0" presId="urn:microsoft.com/office/officeart/2005/8/layout/pList2"/>
    <dgm:cxn modelId="{E9FA6C62-4D0D-4B1D-B312-B28925695822}" type="presParOf" srcId="{5155725B-72E1-494B-A5B9-9B899E527B2D}" destId="{EF25794D-91C0-4244-8EFC-814F6D3A8890}" srcOrd="2" destOrd="0" presId="urn:microsoft.com/office/officeart/2005/8/layout/pList2"/>
    <dgm:cxn modelId="{CA6CD626-711B-4876-971A-22D8319EE708}" type="presParOf" srcId="{BE9AF1EC-640A-4C82-9709-653D35DD9303}" destId="{4EA4F550-5472-4A92-9D16-D36F754A4F74}" srcOrd="3" destOrd="0" presId="urn:microsoft.com/office/officeart/2005/8/layout/pList2"/>
    <dgm:cxn modelId="{930FD6F2-F9B2-4DB4-B1AA-D9D179DF212E}" type="presParOf" srcId="{BE9AF1EC-640A-4C82-9709-653D35DD9303}" destId="{0C0F3586-A5A8-4DD8-94D6-86BCCAAA5DA0}" srcOrd="4" destOrd="0" presId="urn:microsoft.com/office/officeart/2005/8/layout/pList2"/>
    <dgm:cxn modelId="{0AECE8C2-4DB6-4642-BAB8-62A589E927C7}" type="presParOf" srcId="{0C0F3586-A5A8-4DD8-94D6-86BCCAAA5DA0}" destId="{25ADD077-864D-437C-821E-9CEC7064E8F7}" srcOrd="0" destOrd="0" presId="urn:microsoft.com/office/officeart/2005/8/layout/pList2"/>
    <dgm:cxn modelId="{8937BF15-1967-449C-86D7-CE01B3BFD19E}" type="presParOf" srcId="{0C0F3586-A5A8-4DD8-94D6-86BCCAAA5DA0}" destId="{7399F19F-CBE5-404E-AA82-15F40820A8B4}" srcOrd="1" destOrd="0" presId="urn:microsoft.com/office/officeart/2005/8/layout/pList2"/>
    <dgm:cxn modelId="{29761122-14B2-47A2-AA8E-FC195FFFBC6C}" type="presParOf" srcId="{0C0F3586-A5A8-4DD8-94D6-86BCCAAA5DA0}" destId="{3E6BE749-797B-4D1B-BFCB-324848512FD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a:t>Continue abiding by the FDCPA and update or create a solid Compliance Management System based on the CFPB’s Compliance Program and Control Components which consist of the following sections:</a:t>
          </a:r>
          <a:endParaRPr lang="en-US" dirty="0"/>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575F53C7-FC97-4F77-B32D-E05E0BFE09AE}">
      <dgm:prSet/>
      <dgm:spPr/>
      <dgm:t>
        <a:bodyPr/>
        <a:lstStyle/>
        <a:p>
          <a:pPr>
            <a:buFont typeface="+mj-lt"/>
            <a:buAutoNum type="alphaLcPeriod"/>
          </a:pPr>
          <a:r>
            <a:rPr lang="en-US" dirty="0"/>
            <a:t> Board and Management Oversight</a:t>
          </a:r>
        </a:p>
      </dgm:t>
    </dgm:pt>
    <dgm:pt modelId="{37FD5113-CE72-469B-A74B-19F935A80133}" type="parTrans" cxnId="{BD6B1110-27EF-438A-8D4C-4B2EFFC76D61}">
      <dgm:prSet/>
      <dgm:spPr/>
      <dgm:t>
        <a:bodyPr/>
        <a:lstStyle/>
        <a:p>
          <a:endParaRPr lang="en-US"/>
        </a:p>
      </dgm:t>
    </dgm:pt>
    <dgm:pt modelId="{EA9BBD72-B546-4E16-8C7A-ABD3D9E2CC83}" type="sibTrans" cxnId="{BD6B1110-27EF-438A-8D4C-4B2EFFC76D61}">
      <dgm:prSet/>
      <dgm:spPr/>
      <dgm:t>
        <a:bodyPr/>
        <a:lstStyle/>
        <a:p>
          <a:endParaRPr lang="en-US"/>
        </a:p>
      </dgm:t>
    </dgm:pt>
    <dgm:pt modelId="{810E85A0-F0A4-4CD4-A21D-E9E5B3D84997}">
      <dgm:prSet/>
      <dgm:spPr/>
      <dgm:t>
        <a:bodyPr/>
        <a:lstStyle/>
        <a:p>
          <a:pPr>
            <a:buFont typeface="+mj-lt"/>
            <a:buAutoNum type="alphaLcPeriod"/>
          </a:pPr>
          <a:r>
            <a:rPr lang="en-US" dirty="0"/>
            <a:t> Policies and Procedures</a:t>
          </a:r>
        </a:p>
      </dgm:t>
    </dgm:pt>
    <dgm:pt modelId="{E9BEFFDA-4D35-4619-BE51-6DB0461065EE}" type="parTrans" cxnId="{D1537A2B-8F54-4C25-A921-4D213387EC33}">
      <dgm:prSet/>
      <dgm:spPr/>
      <dgm:t>
        <a:bodyPr/>
        <a:lstStyle/>
        <a:p>
          <a:endParaRPr lang="en-US"/>
        </a:p>
      </dgm:t>
    </dgm:pt>
    <dgm:pt modelId="{76F6789F-0513-4936-AE04-C8A66C6C20D1}" type="sibTrans" cxnId="{D1537A2B-8F54-4C25-A921-4D213387EC33}">
      <dgm:prSet/>
      <dgm:spPr/>
      <dgm:t>
        <a:bodyPr/>
        <a:lstStyle/>
        <a:p>
          <a:endParaRPr lang="en-US"/>
        </a:p>
      </dgm:t>
    </dgm:pt>
    <dgm:pt modelId="{17665173-4F2A-4160-B3E2-3236D208EE36}">
      <dgm:prSet/>
      <dgm:spPr/>
      <dgm:t>
        <a:bodyPr/>
        <a:lstStyle/>
        <a:p>
          <a:pPr>
            <a:buFont typeface="+mj-lt"/>
            <a:buAutoNum type="alphaLcPeriod"/>
          </a:pPr>
          <a:r>
            <a:rPr lang="en-US" dirty="0"/>
            <a:t> Training </a:t>
          </a:r>
        </a:p>
      </dgm:t>
    </dgm:pt>
    <dgm:pt modelId="{FB620D86-3F30-4D94-9D0E-DEDCBA57F253}" type="parTrans" cxnId="{CE08F4DC-B28A-46DE-9577-00FF82601F29}">
      <dgm:prSet/>
      <dgm:spPr/>
      <dgm:t>
        <a:bodyPr/>
        <a:lstStyle/>
        <a:p>
          <a:endParaRPr lang="en-US"/>
        </a:p>
      </dgm:t>
    </dgm:pt>
    <dgm:pt modelId="{B4580D00-A0CF-4582-A405-090DFD016031}" type="sibTrans" cxnId="{CE08F4DC-B28A-46DE-9577-00FF82601F29}">
      <dgm:prSet/>
      <dgm:spPr/>
      <dgm:t>
        <a:bodyPr/>
        <a:lstStyle/>
        <a:p>
          <a:endParaRPr lang="en-US"/>
        </a:p>
      </dgm:t>
    </dgm:pt>
    <dgm:pt modelId="{CEA15D97-C159-4317-B249-0153C43C82B1}">
      <dgm:prSet/>
      <dgm:spPr/>
      <dgm:t>
        <a:bodyPr/>
        <a:lstStyle/>
        <a:p>
          <a:pPr>
            <a:buFont typeface="+mj-lt"/>
            <a:buAutoNum type="alphaLcPeriod"/>
          </a:pPr>
          <a:r>
            <a:rPr lang="en-US" dirty="0"/>
            <a:t> Monitoring and Auditing </a:t>
          </a:r>
        </a:p>
      </dgm:t>
    </dgm:pt>
    <dgm:pt modelId="{329A6C88-95FB-4EDC-BED9-67407C2996D1}" type="parTrans" cxnId="{7C9730B6-7F49-425A-B254-4E5FEB1AA05D}">
      <dgm:prSet/>
      <dgm:spPr/>
      <dgm:t>
        <a:bodyPr/>
        <a:lstStyle/>
        <a:p>
          <a:endParaRPr lang="en-US"/>
        </a:p>
      </dgm:t>
    </dgm:pt>
    <dgm:pt modelId="{5239F990-250F-476F-9322-0848969D4B82}" type="sibTrans" cxnId="{7C9730B6-7F49-425A-B254-4E5FEB1AA05D}">
      <dgm:prSet/>
      <dgm:spPr/>
      <dgm:t>
        <a:bodyPr/>
        <a:lstStyle/>
        <a:p>
          <a:endParaRPr lang="en-US"/>
        </a:p>
      </dgm:t>
    </dgm:pt>
    <dgm:pt modelId="{EBB93C0F-909F-4121-A851-0E62793CE75A}">
      <dgm:prSet/>
      <dgm:spPr/>
      <dgm:t>
        <a:bodyPr/>
        <a:lstStyle/>
        <a:p>
          <a:pPr>
            <a:buFont typeface="+mj-lt"/>
            <a:buAutoNum type="alphaLcPeriod"/>
          </a:pPr>
          <a:r>
            <a:rPr lang="en-US" dirty="0"/>
            <a:t> Consumer Complaint Response </a:t>
          </a:r>
        </a:p>
      </dgm:t>
    </dgm:pt>
    <dgm:pt modelId="{8283DB61-6510-4313-BD90-6F3BF2A094C3}" type="parTrans" cxnId="{E17D48FB-7994-49DE-AA89-3399BA7F44BB}">
      <dgm:prSet/>
      <dgm:spPr/>
      <dgm:t>
        <a:bodyPr/>
        <a:lstStyle/>
        <a:p>
          <a:endParaRPr lang="en-US"/>
        </a:p>
      </dgm:t>
    </dgm:pt>
    <dgm:pt modelId="{C105056D-70E7-418C-8747-515BD9C9EB9A}" type="sibTrans" cxnId="{E17D48FB-7994-49DE-AA89-3399BA7F44BB}">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1">
        <dgm:presLayoutVars>
          <dgm:chMax val="0"/>
          <dgm:bulletEnabled val="1"/>
        </dgm:presLayoutVars>
      </dgm:prSet>
      <dgm:spPr/>
    </dgm:pt>
    <dgm:pt modelId="{E22D1991-9F16-4157-8833-A5D2F0DEBAED}" type="pres">
      <dgm:prSet presAssocID="{C7BDF59D-87C3-4A19-ADDE-F9D8B4DB1D1D}" presName="childText" presStyleLbl="revTx" presStyleIdx="0" presStyleCnt="1">
        <dgm:presLayoutVars>
          <dgm:bulletEnabled val="1"/>
        </dgm:presLayoutVars>
      </dgm:prSet>
      <dgm:spPr/>
    </dgm:pt>
  </dgm:ptLst>
  <dgm:cxnLst>
    <dgm:cxn modelId="{BD6B1110-27EF-438A-8D4C-4B2EFFC76D61}" srcId="{C7BDF59D-87C3-4A19-ADDE-F9D8B4DB1D1D}" destId="{575F53C7-FC97-4F77-B32D-E05E0BFE09AE}" srcOrd="0" destOrd="0" parTransId="{37FD5113-CE72-469B-A74B-19F935A80133}" sibTransId="{EA9BBD72-B546-4E16-8C7A-ABD3D9E2CC83}"/>
    <dgm:cxn modelId="{36A86F14-FFEE-4367-A8AC-64E66499D2E2}" type="presOf" srcId="{CEA15D97-C159-4317-B249-0153C43C82B1}" destId="{E22D1991-9F16-4157-8833-A5D2F0DEBAED}" srcOrd="0" destOrd="3" presId="urn:microsoft.com/office/officeart/2005/8/layout/vList2"/>
    <dgm:cxn modelId="{B3A1D521-62EB-46A6-B252-1F8BB92ABE1D}" type="presOf" srcId="{EBB93C0F-909F-4121-A851-0E62793CE75A}" destId="{E22D1991-9F16-4157-8833-A5D2F0DEBAED}" srcOrd="0" destOrd="4" presId="urn:microsoft.com/office/officeart/2005/8/layout/vList2"/>
    <dgm:cxn modelId="{D1537A2B-8F54-4C25-A921-4D213387EC33}" srcId="{C7BDF59D-87C3-4A19-ADDE-F9D8B4DB1D1D}" destId="{810E85A0-F0A4-4CD4-A21D-E9E5B3D84997}" srcOrd="1" destOrd="0" parTransId="{E9BEFFDA-4D35-4619-BE51-6DB0461065EE}" sibTransId="{76F6789F-0513-4936-AE04-C8A66C6C20D1}"/>
    <dgm:cxn modelId="{F8A4D368-82E9-4804-A000-F3B31E174B04}" type="presOf" srcId="{575F53C7-FC97-4F77-B32D-E05E0BFE09AE}" destId="{E22D1991-9F16-4157-8833-A5D2F0DEBAED}" srcOrd="0" destOrd="0"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6D3E08AC-72D9-4581-85B1-0CAB0570121E}" type="presOf" srcId="{810E85A0-F0A4-4CD4-A21D-E9E5B3D84997}" destId="{E22D1991-9F16-4157-8833-A5D2F0DEBAED}" srcOrd="0" destOrd="1" presId="urn:microsoft.com/office/officeart/2005/8/layout/vList2"/>
    <dgm:cxn modelId="{7C9730B6-7F49-425A-B254-4E5FEB1AA05D}" srcId="{C7BDF59D-87C3-4A19-ADDE-F9D8B4DB1D1D}" destId="{CEA15D97-C159-4317-B249-0153C43C82B1}" srcOrd="3" destOrd="0" parTransId="{329A6C88-95FB-4EDC-BED9-67407C2996D1}" sibTransId="{5239F990-250F-476F-9322-0848969D4B82}"/>
    <dgm:cxn modelId="{EDEAD8C4-F6C8-4CA8-9CE8-D20532A49AB7}" type="presOf" srcId="{17665173-4F2A-4160-B3E2-3236D208EE36}" destId="{E22D1991-9F16-4157-8833-A5D2F0DEBAED}" srcOrd="0" destOrd="2" presId="urn:microsoft.com/office/officeart/2005/8/layout/vList2"/>
    <dgm:cxn modelId="{CE08F4DC-B28A-46DE-9577-00FF82601F29}" srcId="{C7BDF59D-87C3-4A19-ADDE-F9D8B4DB1D1D}" destId="{17665173-4F2A-4160-B3E2-3236D208EE36}" srcOrd="2" destOrd="0" parTransId="{FB620D86-3F30-4D94-9D0E-DEDCBA57F253}" sibTransId="{B4580D00-A0CF-4582-A405-090DFD016031}"/>
    <dgm:cxn modelId="{E17D48FB-7994-49DE-AA89-3399BA7F44BB}" srcId="{C7BDF59D-87C3-4A19-ADDE-F9D8B4DB1D1D}" destId="{EBB93C0F-909F-4121-A851-0E62793CE75A}" srcOrd="4" destOrd="0" parTransId="{8283DB61-6510-4313-BD90-6F3BF2A094C3}" sibTransId="{C105056D-70E7-418C-8747-515BD9C9EB9A}"/>
    <dgm:cxn modelId="{4776F5D3-6E63-4909-96FC-2AC44042F1D6}" type="presParOf" srcId="{DE109843-9CAA-4A6E-BD48-FEEAE8551350}" destId="{5447C2E4-AEE1-408D-9117-4B18D0371DD3}" srcOrd="0" destOrd="0" presId="urn:microsoft.com/office/officeart/2005/8/layout/vList2"/>
    <dgm:cxn modelId="{57C3C6A1-7845-4021-9CBA-23949B890371}" type="presParOf" srcId="{DE109843-9CAA-4A6E-BD48-FEEAE8551350}" destId="{E22D1991-9F16-4157-8833-A5D2F0DEBAE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Generally, restates current FDCPA §1692f prohibition on “unfair” or “unconscionable” conduct by a debt collector.</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3C95C4B4-E075-4697-A90C-16F67B2587C5}">
      <dgm:prSet/>
      <dgm:spPr/>
      <dgm:t>
        <a:bodyPr/>
        <a:lstStyle/>
        <a:p>
          <a:r>
            <a:rPr lang="en-US" dirty="0"/>
            <a:t>Proposed rule expands definition, and includes specific examples.</a:t>
          </a:r>
        </a:p>
      </dgm:t>
    </dgm:pt>
    <dgm:pt modelId="{58A1151A-C82A-4408-A461-F553127F24FB}" type="parTrans" cxnId="{FCC11CEC-C7A8-4B47-8490-3A7F67E57119}">
      <dgm:prSet/>
      <dgm:spPr/>
      <dgm:t>
        <a:bodyPr/>
        <a:lstStyle/>
        <a:p>
          <a:endParaRPr lang="en-US"/>
        </a:p>
      </dgm:t>
    </dgm:pt>
    <dgm:pt modelId="{E7A8B469-AEEA-496A-B8FA-B30190717157}" type="sibTrans" cxnId="{FCC11CEC-C7A8-4B47-8490-3A7F67E57119}">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2">
        <dgm:presLayoutVars>
          <dgm:chMax val="0"/>
          <dgm:bulletEnabled val="1"/>
        </dgm:presLayoutVars>
      </dgm:prSet>
      <dgm:spPr/>
    </dgm:pt>
    <dgm:pt modelId="{90E2F055-61FF-4417-A145-FCCAA12E447E}" type="pres">
      <dgm:prSet presAssocID="{21196001-0580-4ECB-AB6B-65444ABED388}" presName="spacer" presStyleCnt="0"/>
      <dgm:spPr/>
    </dgm:pt>
    <dgm:pt modelId="{9A3DB0E9-1747-49CE-9516-8F58F1222F6F}" type="pres">
      <dgm:prSet presAssocID="{3C95C4B4-E075-4697-A90C-16F67B2587C5}" presName="parentText" presStyleLbl="node1" presStyleIdx="1" presStyleCnt="2">
        <dgm:presLayoutVars>
          <dgm:chMax val="0"/>
          <dgm:bulletEnabled val="1"/>
        </dgm:presLayoutVars>
      </dgm:prSet>
      <dgm:spPr/>
    </dgm:pt>
  </dgm:ptLst>
  <dgm:cxnLst>
    <dgm:cxn modelId="{08BDE639-0EDA-48C1-9731-1AD0710CCE1E}" type="presOf" srcId="{3C95C4B4-E075-4697-A90C-16F67B2587C5}" destId="{9A3DB0E9-1747-49CE-9516-8F58F1222F6F}" srcOrd="0" destOrd="0"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FCC11CEC-C7A8-4B47-8490-3A7F67E57119}" srcId="{BAD4740B-DC0F-4BB5-97C5-F69DEBC8118D}" destId="{3C95C4B4-E075-4697-A90C-16F67B2587C5}" srcOrd="1" destOrd="0" parTransId="{58A1151A-C82A-4408-A461-F553127F24FB}" sibTransId="{E7A8B469-AEEA-496A-B8FA-B30190717157}"/>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26461E73-C0EE-48F1-A9BE-13203287AD4A}" type="presParOf" srcId="{DE109843-9CAA-4A6E-BD48-FEEAE8551350}" destId="{9A3DB0E9-1747-49CE-9516-8F58F1222F6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Collection of “unauthorized” amounts</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1680DED6-9ED5-4413-9C7C-35236D3D1ED1}">
      <dgm:prSet/>
      <dgm:spPr/>
      <dgm:t>
        <a:bodyPr/>
        <a:lstStyle/>
        <a:p>
          <a:pPr>
            <a:buFont typeface="Calibri" panose="020F0502020204030204" pitchFamily="34" charset="0"/>
            <a:buChar char="-"/>
          </a:pPr>
          <a:r>
            <a:rPr lang="en-US"/>
            <a:t>Early deposit of post-dated payment </a:t>
          </a:r>
        </a:p>
      </dgm:t>
    </dgm:pt>
    <dgm:pt modelId="{F226E1EB-86F3-4B9D-AD0C-82B6B037133D}" type="parTrans" cxnId="{517C4366-72A9-4FF3-94A0-416B79135893}">
      <dgm:prSet/>
      <dgm:spPr/>
      <dgm:t>
        <a:bodyPr/>
        <a:lstStyle/>
        <a:p>
          <a:endParaRPr lang="en-US"/>
        </a:p>
      </dgm:t>
    </dgm:pt>
    <dgm:pt modelId="{2FD7527F-539F-4D77-89F4-D277F7DF0797}" type="sibTrans" cxnId="{517C4366-72A9-4FF3-94A0-416B79135893}">
      <dgm:prSet/>
      <dgm:spPr/>
      <dgm:t>
        <a:bodyPr/>
        <a:lstStyle/>
        <a:p>
          <a:endParaRPr lang="en-US"/>
        </a:p>
      </dgm:t>
    </dgm:pt>
    <dgm:pt modelId="{0CA9C413-649B-4B61-A424-013A9A6B1BCE}">
      <dgm:prSet/>
      <dgm:spPr/>
      <dgm:t>
        <a:bodyPr/>
        <a:lstStyle/>
        <a:p>
          <a:pPr>
            <a:buFont typeface="Calibri" panose="020F0502020204030204" pitchFamily="34" charset="0"/>
            <a:buChar char="-"/>
          </a:pPr>
          <a:r>
            <a:rPr lang="en-US"/>
            <a:t>Improper concealed charges</a:t>
          </a:r>
        </a:p>
      </dgm:t>
    </dgm:pt>
    <dgm:pt modelId="{6D529473-B35D-48DC-BB13-0D2B01D9CF6F}" type="parTrans" cxnId="{FAB898DD-6426-46DC-8280-540D827A9ACF}">
      <dgm:prSet/>
      <dgm:spPr/>
      <dgm:t>
        <a:bodyPr/>
        <a:lstStyle/>
        <a:p>
          <a:endParaRPr lang="en-US"/>
        </a:p>
      </dgm:t>
    </dgm:pt>
    <dgm:pt modelId="{8F0BE139-53F6-429D-96D1-88E825B7F4B1}" type="sibTrans" cxnId="{FAB898DD-6426-46DC-8280-540D827A9ACF}">
      <dgm:prSet/>
      <dgm:spPr/>
      <dgm:t>
        <a:bodyPr/>
        <a:lstStyle/>
        <a:p>
          <a:endParaRPr lang="en-US"/>
        </a:p>
      </dgm:t>
    </dgm:pt>
    <dgm:pt modelId="{A2891A6A-F2DB-41F9-8645-C2128D7E5DA1}">
      <dgm:prSet/>
      <dgm:spPr/>
      <dgm:t>
        <a:bodyPr/>
        <a:lstStyle/>
        <a:p>
          <a:pPr>
            <a:buFont typeface="Calibri" panose="020F0502020204030204" pitchFamily="34" charset="0"/>
            <a:buChar char="-"/>
          </a:pPr>
          <a:r>
            <a:rPr lang="en-US"/>
            <a:t>Threats regarding seizure of property</a:t>
          </a:r>
        </a:p>
      </dgm:t>
    </dgm:pt>
    <dgm:pt modelId="{270F0A0E-80AD-4231-B489-B4041D6EA225}" type="parTrans" cxnId="{8E234A65-E7AB-41F7-9E17-C4318CDA9954}">
      <dgm:prSet/>
      <dgm:spPr/>
      <dgm:t>
        <a:bodyPr/>
        <a:lstStyle/>
        <a:p>
          <a:endParaRPr lang="en-US"/>
        </a:p>
      </dgm:t>
    </dgm:pt>
    <dgm:pt modelId="{F061CAAF-23F1-4E05-8A22-181168ACDC44}" type="sibTrans" cxnId="{8E234A65-E7AB-41F7-9E17-C4318CDA9954}">
      <dgm:prSet/>
      <dgm:spPr/>
      <dgm:t>
        <a:bodyPr/>
        <a:lstStyle/>
        <a:p>
          <a:endParaRPr lang="en-US"/>
        </a:p>
      </dgm:t>
    </dgm:pt>
    <dgm:pt modelId="{19CD092D-CAB8-4F70-B9A2-D01E7D90C185}">
      <dgm:prSet/>
      <dgm:spPr/>
      <dgm:t>
        <a:bodyPr/>
        <a:lstStyle/>
        <a:p>
          <a:pPr>
            <a:buFont typeface="Calibri" panose="020F0502020204030204" pitchFamily="34" charset="0"/>
            <a:buChar char="-"/>
          </a:pPr>
          <a:r>
            <a:rPr lang="en-US"/>
            <a:t>Communication via postcards or use of envelope markings</a:t>
          </a:r>
        </a:p>
      </dgm:t>
    </dgm:pt>
    <dgm:pt modelId="{CA809F6B-A8B7-457E-A308-8C659F94C624}" type="parTrans" cxnId="{E97CD077-F065-424C-9F0F-041D0A10B04E}">
      <dgm:prSet/>
      <dgm:spPr/>
      <dgm:t>
        <a:bodyPr/>
        <a:lstStyle/>
        <a:p>
          <a:endParaRPr lang="en-US"/>
        </a:p>
      </dgm:t>
    </dgm:pt>
    <dgm:pt modelId="{4571CD87-F837-4D60-84DD-CBB9A82C49AD}" type="sibTrans" cxnId="{E97CD077-F065-424C-9F0F-041D0A10B04E}">
      <dgm:prSet/>
      <dgm:spPr/>
      <dgm:t>
        <a:bodyPr/>
        <a:lstStyle/>
        <a:p>
          <a:endParaRPr lang="en-US"/>
        </a:p>
      </dgm:t>
    </dgm:pt>
    <dgm:pt modelId="{9699F982-4713-4CD5-B39B-2237CBF35CF5}">
      <dgm:prSet/>
      <dgm:spPr/>
      <dgm:t>
        <a:bodyPr/>
        <a:lstStyle/>
        <a:p>
          <a:pPr>
            <a:buFont typeface="Calibri" panose="020F0502020204030204" pitchFamily="34" charset="0"/>
            <a:buChar char="-"/>
          </a:pPr>
          <a:r>
            <a:rPr lang="en-US"/>
            <a:t>Email communications to consumer’s POE (new)</a:t>
          </a:r>
        </a:p>
      </dgm:t>
    </dgm:pt>
    <dgm:pt modelId="{4092CD98-BE44-4A42-8836-044604AC52D9}" type="parTrans" cxnId="{40941950-D5AB-405F-A73C-D313B0AD7491}">
      <dgm:prSet/>
      <dgm:spPr/>
      <dgm:t>
        <a:bodyPr/>
        <a:lstStyle/>
        <a:p>
          <a:endParaRPr lang="en-US"/>
        </a:p>
      </dgm:t>
    </dgm:pt>
    <dgm:pt modelId="{08A8AFA3-0493-4D50-B458-26BCB5A19EC3}" type="sibTrans" cxnId="{40941950-D5AB-405F-A73C-D313B0AD7491}">
      <dgm:prSet/>
      <dgm:spPr/>
      <dgm:t>
        <a:bodyPr/>
        <a:lstStyle/>
        <a:p>
          <a:endParaRPr lang="en-US"/>
        </a:p>
      </dgm:t>
    </dgm:pt>
    <dgm:pt modelId="{D15BB688-F914-4F29-A56E-2272EF6B9B8D}">
      <dgm:prSet/>
      <dgm:spPr/>
      <dgm:t>
        <a:bodyPr/>
        <a:lstStyle/>
        <a:p>
          <a:pPr>
            <a:buFont typeface="Calibri" panose="020F0502020204030204" pitchFamily="34" charset="0"/>
            <a:buChar char="-"/>
          </a:pPr>
          <a:r>
            <a:rPr lang="en-US"/>
            <a:t>Social media communications that are viewable by 3</a:t>
          </a:r>
          <a:r>
            <a:rPr lang="en-US" baseline="30000"/>
            <a:t>rd</a:t>
          </a:r>
          <a:r>
            <a:rPr lang="en-US"/>
            <a:t> parties (new)</a:t>
          </a:r>
        </a:p>
      </dgm:t>
    </dgm:pt>
    <dgm:pt modelId="{442B15A7-05BF-41F4-BB12-94C5F7C79FA9}" type="parTrans" cxnId="{DC25DBEB-5D8F-40B4-9DB1-B92DAB08D236}">
      <dgm:prSet/>
      <dgm:spPr/>
      <dgm:t>
        <a:bodyPr/>
        <a:lstStyle/>
        <a:p>
          <a:endParaRPr lang="en-US"/>
        </a:p>
      </dgm:t>
    </dgm:pt>
    <dgm:pt modelId="{E6EB4295-F6EF-4945-8143-30192A6028CF}" type="sibTrans" cxnId="{DC25DBEB-5D8F-40B4-9DB1-B92DAB08D236}">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7">
        <dgm:presLayoutVars>
          <dgm:chMax val="0"/>
          <dgm:bulletEnabled val="1"/>
        </dgm:presLayoutVars>
      </dgm:prSet>
      <dgm:spPr/>
    </dgm:pt>
    <dgm:pt modelId="{90E2F055-61FF-4417-A145-FCCAA12E447E}" type="pres">
      <dgm:prSet presAssocID="{21196001-0580-4ECB-AB6B-65444ABED388}" presName="spacer" presStyleCnt="0"/>
      <dgm:spPr/>
    </dgm:pt>
    <dgm:pt modelId="{76DCBE94-0789-45F5-BF70-705A24751B73}" type="pres">
      <dgm:prSet presAssocID="{1680DED6-9ED5-4413-9C7C-35236D3D1ED1}" presName="parentText" presStyleLbl="node1" presStyleIdx="1" presStyleCnt="7">
        <dgm:presLayoutVars>
          <dgm:chMax val="0"/>
          <dgm:bulletEnabled val="1"/>
        </dgm:presLayoutVars>
      </dgm:prSet>
      <dgm:spPr/>
    </dgm:pt>
    <dgm:pt modelId="{45367DAB-41A6-4FC1-9264-0B5EB490C9B3}" type="pres">
      <dgm:prSet presAssocID="{2FD7527F-539F-4D77-89F4-D277F7DF0797}" presName="spacer" presStyleCnt="0"/>
      <dgm:spPr/>
    </dgm:pt>
    <dgm:pt modelId="{D2D91976-7907-43E7-BB2D-15B309CA4EA6}" type="pres">
      <dgm:prSet presAssocID="{0CA9C413-649B-4B61-A424-013A9A6B1BCE}" presName="parentText" presStyleLbl="node1" presStyleIdx="2" presStyleCnt="7">
        <dgm:presLayoutVars>
          <dgm:chMax val="0"/>
          <dgm:bulletEnabled val="1"/>
        </dgm:presLayoutVars>
      </dgm:prSet>
      <dgm:spPr/>
    </dgm:pt>
    <dgm:pt modelId="{9FF850F7-644F-42A0-B367-6728AACC748B}" type="pres">
      <dgm:prSet presAssocID="{8F0BE139-53F6-429D-96D1-88E825B7F4B1}" presName="spacer" presStyleCnt="0"/>
      <dgm:spPr/>
    </dgm:pt>
    <dgm:pt modelId="{211C05D8-A7F3-4848-A6AE-C31FBCB96003}" type="pres">
      <dgm:prSet presAssocID="{A2891A6A-F2DB-41F9-8645-C2128D7E5DA1}" presName="parentText" presStyleLbl="node1" presStyleIdx="3" presStyleCnt="7">
        <dgm:presLayoutVars>
          <dgm:chMax val="0"/>
          <dgm:bulletEnabled val="1"/>
        </dgm:presLayoutVars>
      </dgm:prSet>
      <dgm:spPr/>
    </dgm:pt>
    <dgm:pt modelId="{B85C429D-BF3B-4D6C-9619-CE3E05EE8001}" type="pres">
      <dgm:prSet presAssocID="{F061CAAF-23F1-4E05-8A22-181168ACDC44}" presName="spacer" presStyleCnt="0"/>
      <dgm:spPr/>
    </dgm:pt>
    <dgm:pt modelId="{7E7D44A5-BBCD-4157-B5D9-9A12543E346B}" type="pres">
      <dgm:prSet presAssocID="{19CD092D-CAB8-4F70-B9A2-D01E7D90C185}" presName="parentText" presStyleLbl="node1" presStyleIdx="4" presStyleCnt="7">
        <dgm:presLayoutVars>
          <dgm:chMax val="0"/>
          <dgm:bulletEnabled val="1"/>
        </dgm:presLayoutVars>
      </dgm:prSet>
      <dgm:spPr/>
    </dgm:pt>
    <dgm:pt modelId="{96831754-C372-484D-B807-6D05F3E4C817}" type="pres">
      <dgm:prSet presAssocID="{4571CD87-F837-4D60-84DD-CBB9A82C49AD}" presName="spacer" presStyleCnt="0"/>
      <dgm:spPr/>
    </dgm:pt>
    <dgm:pt modelId="{8705F4A8-DABA-41DB-B22A-27D8BCBABFD7}" type="pres">
      <dgm:prSet presAssocID="{9699F982-4713-4CD5-B39B-2237CBF35CF5}" presName="parentText" presStyleLbl="node1" presStyleIdx="5" presStyleCnt="7">
        <dgm:presLayoutVars>
          <dgm:chMax val="0"/>
          <dgm:bulletEnabled val="1"/>
        </dgm:presLayoutVars>
      </dgm:prSet>
      <dgm:spPr/>
    </dgm:pt>
    <dgm:pt modelId="{3207A069-6C22-4C2D-8038-EE20085DA2A7}" type="pres">
      <dgm:prSet presAssocID="{08A8AFA3-0493-4D50-B458-26BCB5A19EC3}" presName="spacer" presStyleCnt="0"/>
      <dgm:spPr/>
    </dgm:pt>
    <dgm:pt modelId="{4452C3B5-BA2E-42E4-9C5D-01F74F5F9D4C}" type="pres">
      <dgm:prSet presAssocID="{D15BB688-F914-4F29-A56E-2272EF6B9B8D}" presName="parentText" presStyleLbl="node1" presStyleIdx="6" presStyleCnt="7">
        <dgm:presLayoutVars>
          <dgm:chMax val="0"/>
          <dgm:bulletEnabled val="1"/>
        </dgm:presLayoutVars>
      </dgm:prSet>
      <dgm:spPr/>
    </dgm:pt>
  </dgm:ptLst>
  <dgm:cxnLst>
    <dgm:cxn modelId="{5F1D2A15-A42D-45E9-9EA4-F57BC50D3940}" type="presOf" srcId="{A2891A6A-F2DB-41F9-8645-C2128D7E5DA1}" destId="{211C05D8-A7F3-4848-A6AE-C31FBCB96003}" srcOrd="0" destOrd="0" presId="urn:microsoft.com/office/officeart/2005/8/layout/vList2"/>
    <dgm:cxn modelId="{14294E3C-7930-4AFC-9269-02CCE30C1274}" type="presOf" srcId="{D15BB688-F914-4F29-A56E-2272EF6B9B8D}" destId="{4452C3B5-BA2E-42E4-9C5D-01F74F5F9D4C}" srcOrd="0" destOrd="0" presId="urn:microsoft.com/office/officeart/2005/8/layout/vList2"/>
    <dgm:cxn modelId="{8E234A65-E7AB-41F7-9E17-C4318CDA9954}" srcId="{BAD4740B-DC0F-4BB5-97C5-F69DEBC8118D}" destId="{A2891A6A-F2DB-41F9-8645-C2128D7E5DA1}" srcOrd="3" destOrd="0" parTransId="{270F0A0E-80AD-4231-B489-B4041D6EA225}" sibTransId="{F061CAAF-23F1-4E05-8A22-181168ACDC44}"/>
    <dgm:cxn modelId="{517C4366-72A9-4FF3-94A0-416B79135893}" srcId="{BAD4740B-DC0F-4BB5-97C5-F69DEBC8118D}" destId="{1680DED6-9ED5-4413-9C7C-35236D3D1ED1}" srcOrd="1" destOrd="0" parTransId="{F226E1EB-86F3-4B9D-AD0C-82B6B037133D}" sibTransId="{2FD7527F-539F-4D77-89F4-D277F7DF0797}"/>
    <dgm:cxn modelId="{40941950-D5AB-405F-A73C-D313B0AD7491}" srcId="{BAD4740B-DC0F-4BB5-97C5-F69DEBC8118D}" destId="{9699F982-4713-4CD5-B39B-2237CBF35CF5}" srcOrd="5" destOrd="0" parTransId="{4092CD98-BE44-4A42-8836-044604AC52D9}" sibTransId="{08A8AFA3-0493-4D50-B458-26BCB5A19EC3}"/>
    <dgm:cxn modelId="{64982471-DFC0-41F3-9E7D-FB9519A7961D}" type="presOf" srcId="{1680DED6-9ED5-4413-9C7C-35236D3D1ED1}" destId="{76DCBE94-0789-45F5-BF70-705A24751B73}" srcOrd="0" destOrd="0"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E97CD077-F065-424C-9F0F-041D0A10B04E}" srcId="{BAD4740B-DC0F-4BB5-97C5-F69DEBC8118D}" destId="{19CD092D-CAB8-4F70-B9A2-D01E7D90C185}" srcOrd="4" destOrd="0" parTransId="{CA809F6B-A8B7-457E-A308-8C659F94C624}" sibTransId="{4571CD87-F837-4D60-84DD-CBB9A82C49AD}"/>
    <dgm:cxn modelId="{76D2B07B-EBE9-486C-AF30-F1CA84E12EED}" type="presOf" srcId="{0CA9C413-649B-4B61-A424-013A9A6B1BCE}" destId="{D2D91976-7907-43E7-BB2D-15B309CA4EA6}" srcOrd="0" destOrd="0" presId="urn:microsoft.com/office/officeart/2005/8/layout/vList2"/>
    <dgm:cxn modelId="{9F5D4E84-A2BE-4E31-8B6F-8304824BC903}" type="presOf" srcId="{19CD092D-CAB8-4F70-B9A2-D01E7D90C185}" destId="{7E7D44A5-BBCD-4157-B5D9-9A12543E346B}"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DDDCED9F-252D-4952-ABCA-C1C5872817B5}" type="presOf" srcId="{9699F982-4713-4CD5-B39B-2237CBF35CF5}" destId="{8705F4A8-DABA-41DB-B22A-27D8BCBABFD7}" srcOrd="0" destOrd="0" presId="urn:microsoft.com/office/officeart/2005/8/layout/vList2"/>
    <dgm:cxn modelId="{FAB898DD-6426-46DC-8280-540D827A9ACF}" srcId="{BAD4740B-DC0F-4BB5-97C5-F69DEBC8118D}" destId="{0CA9C413-649B-4B61-A424-013A9A6B1BCE}" srcOrd="2" destOrd="0" parTransId="{6D529473-B35D-48DC-BB13-0D2B01D9CF6F}" sibTransId="{8F0BE139-53F6-429D-96D1-88E825B7F4B1}"/>
    <dgm:cxn modelId="{DC25DBEB-5D8F-40B4-9DB1-B92DAB08D236}" srcId="{BAD4740B-DC0F-4BB5-97C5-F69DEBC8118D}" destId="{D15BB688-F914-4F29-A56E-2272EF6B9B8D}" srcOrd="6" destOrd="0" parTransId="{442B15A7-05BF-41F4-BB12-94C5F7C79FA9}" sibTransId="{E6EB4295-F6EF-4945-8143-30192A6028CF}"/>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EAB19C49-33B3-4FC9-9356-84456492B258}" type="presParOf" srcId="{DE109843-9CAA-4A6E-BD48-FEEAE8551350}" destId="{76DCBE94-0789-45F5-BF70-705A24751B73}" srcOrd="2" destOrd="0" presId="urn:microsoft.com/office/officeart/2005/8/layout/vList2"/>
    <dgm:cxn modelId="{AEE49BD1-16EF-4C31-A5FC-20BAF86A42BB}" type="presParOf" srcId="{DE109843-9CAA-4A6E-BD48-FEEAE8551350}" destId="{45367DAB-41A6-4FC1-9264-0B5EB490C9B3}" srcOrd="3" destOrd="0" presId="urn:microsoft.com/office/officeart/2005/8/layout/vList2"/>
    <dgm:cxn modelId="{4202C384-E0FC-41E3-BB5D-161C6DA827D1}" type="presParOf" srcId="{DE109843-9CAA-4A6E-BD48-FEEAE8551350}" destId="{D2D91976-7907-43E7-BB2D-15B309CA4EA6}" srcOrd="4" destOrd="0" presId="urn:microsoft.com/office/officeart/2005/8/layout/vList2"/>
    <dgm:cxn modelId="{D87CC877-786D-4075-885F-3689B64C6813}" type="presParOf" srcId="{DE109843-9CAA-4A6E-BD48-FEEAE8551350}" destId="{9FF850F7-644F-42A0-B367-6728AACC748B}" srcOrd="5" destOrd="0" presId="urn:microsoft.com/office/officeart/2005/8/layout/vList2"/>
    <dgm:cxn modelId="{93E36022-5936-4FAD-951A-B6F9A21D8AFA}" type="presParOf" srcId="{DE109843-9CAA-4A6E-BD48-FEEAE8551350}" destId="{211C05D8-A7F3-4848-A6AE-C31FBCB96003}" srcOrd="6" destOrd="0" presId="urn:microsoft.com/office/officeart/2005/8/layout/vList2"/>
    <dgm:cxn modelId="{DEFD1C92-A7B4-4DC7-8D0B-9E41BCE7580B}" type="presParOf" srcId="{DE109843-9CAA-4A6E-BD48-FEEAE8551350}" destId="{B85C429D-BF3B-4D6C-9619-CE3E05EE8001}" srcOrd="7" destOrd="0" presId="urn:microsoft.com/office/officeart/2005/8/layout/vList2"/>
    <dgm:cxn modelId="{59F83218-E5B1-4D3E-8628-810712D4A5F3}" type="presParOf" srcId="{DE109843-9CAA-4A6E-BD48-FEEAE8551350}" destId="{7E7D44A5-BBCD-4157-B5D9-9A12543E346B}" srcOrd="8" destOrd="0" presId="urn:microsoft.com/office/officeart/2005/8/layout/vList2"/>
    <dgm:cxn modelId="{D9C6DF92-5FB4-4632-82A4-301967D83D33}" type="presParOf" srcId="{DE109843-9CAA-4A6E-BD48-FEEAE8551350}" destId="{96831754-C372-484D-B807-6D05F3E4C817}" srcOrd="9" destOrd="0" presId="urn:microsoft.com/office/officeart/2005/8/layout/vList2"/>
    <dgm:cxn modelId="{7FE1A545-27B6-455B-B54B-80CB10C5995A}" type="presParOf" srcId="{DE109843-9CAA-4A6E-BD48-FEEAE8551350}" destId="{8705F4A8-DABA-41DB-B22A-27D8BCBABFD7}" srcOrd="10" destOrd="0" presId="urn:microsoft.com/office/officeart/2005/8/layout/vList2"/>
    <dgm:cxn modelId="{2545F132-B8A9-402F-BAE9-39A8A1F9BC5B}" type="presParOf" srcId="{DE109843-9CAA-4A6E-BD48-FEEAE8551350}" destId="{3207A069-6C22-4C2D-8038-EE20085DA2A7}" srcOrd="11" destOrd="0" presId="urn:microsoft.com/office/officeart/2005/8/layout/vList2"/>
    <dgm:cxn modelId="{716F79FB-0DCC-4386-8788-F391DECFCED8}" type="presParOf" srcId="{DE109843-9CAA-4A6E-BD48-FEEAE8551350}" destId="{4452C3B5-BA2E-42E4-9C5D-01F74F5F9D4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Changes for electronic communications methods </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290C2354-DEE8-4115-811F-68694CF3BECD}">
      <dgm:prSet/>
      <dgm:spPr/>
      <dgm:t>
        <a:bodyPr/>
        <a:lstStyle/>
        <a:p>
          <a:pPr>
            <a:buFont typeface="Calibri" panose="020F0502020204030204" pitchFamily="34" charset="0"/>
            <a:buChar char="-"/>
          </a:pPr>
          <a:r>
            <a:rPr lang="en-US" dirty="0"/>
            <a:t>Safeguards necessary for email / social media (Facebook, Twitter, etc.)</a:t>
          </a:r>
        </a:p>
      </dgm:t>
    </dgm:pt>
    <dgm:pt modelId="{01424C2E-26A3-4D7B-BEF1-E46499B9EA91}" type="parTrans" cxnId="{8F087477-C35D-44D6-9D4A-A2275B7FCD54}">
      <dgm:prSet/>
      <dgm:spPr/>
      <dgm:t>
        <a:bodyPr/>
        <a:lstStyle/>
        <a:p>
          <a:endParaRPr lang="en-US"/>
        </a:p>
      </dgm:t>
    </dgm:pt>
    <dgm:pt modelId="{49B11F1D-566B-462F-9ADC-F8D74E595DC9}" type="sibTrans" cxnId="{8F087477-C35D-44D6-9D4A-A2275B7FCD54}">
      <dgm:prSet/>
      <dgm:spPr/>
      <dgm:t>
        <a:bodyPr/>
        <a:lstStyle/>
        <a:p>
          <a:endParaRPr lang="en-US"/>
        </a:p>
      </dgm:t>
    </dgm:pt>
    <dgm:pt modelId="{96A70FE9-CA4D-4AD6-A78C-40BE43A9BC4C}">
      <dgm:prSet/>
      <dgm:spPr/>
      <dgm:t>
        <a:bodyPr/>
        <a:lstStyle/>
        <a:p>
          <a:pPr>
            <a:buFont typeface="Calibri" panose="020F0502020204030204" pitchFamily="34" charset="0"/>
            <a:buChar char="-"/>
          </a:pPr>
          <a:r>
            <a:rPr lang="en-US"/>
            <a:t>Email scrubs / verification services?</a:t>
          </a:r>
          <a:endParaRPr lang="en-US" dirty="0"/>
        </a:p>
      </dgm:t>
    </dgm:pt>
    <dgm:pt modelId="{F6BB40B1-1019-4740-8A03-1E4BC2CD0233}" type="parTrans" cxnId="{3AD1BB60-2C28-417F-8712-CD8F9BBA21A1}">
      <dgm:prSet/>
      <dgm:spPr/>
      <dgm:t>
        <a:bodyPr/>
        <a:lstStyle/>
        <a:p>
          <a:endParaRPr lang="en-US"/>
        </a:p>
      </dgm:t>
    </dgm:pt>
    <dgm:pt modelId="{CBF87928-6A68-40C2-8E08-55230B6D9072}" type="sibTrans" cxnId="{3AD1BB60-2C28-417F-8712-CD8F9BBA21A1}">
      <dgm:prSet/>
      <dgm:spPr/>
      <dgm:t>
        <a:bodyPr/>
        <a:lstStyle/>
        <a:p>
          <a:endParaRPr lang="en-US"/>
        </a:p>
      </dgm:t>
    </dgm:pt>
    <dgm:pt modelId="{10173AA8-D569-4BC0-B3AC-6C696D1679FF}">
      <dgm:prSet/>
      <dgm:spPr/>
      <dgm:t>
        <a:bodyPr/>
        <a:lstStyle/>
        <a:p>
          <a:pPr>
            <a:buFont typeface="Calibri" panose="020F0502020204030204" pitchFamily="34" charset="0"/>
            <a:buChar char="-"/>
          </a:pPr>
          <a:r>
            <a:rPr lang="en-US"/>
            <a:t>Safe harbor – compliance with 1006.6(d) </a:t>
          </a:r>
        </a:p>
      </dgm:t>
    </dgm:pt>
    <dgm:pt modelId="{84AC2611-058C-4580-B627-E25243094296}" type="parTrans" cxnId="{3C02D4D0-2977-4633-83FD-A99415FC12AD}">
      <dgm:prSet/>
      <dgm:spPr/>
      <dgm:t>
        <a:bodyPr/>
        <a:lstStyle/>
        <a:p>
          <a:endParaRPr lang="en-US"/>
        </a:p>
      </dgm:t>
    </dgm:pt>
    <dgm:pt modelId="{B141DA77-4FA8-4763-BEF7-19F36A377333}" type="sibTrans" cxnId="{3C02D4D0-2977-4633-83FD-A99415FC12AD}">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4">
        <dgm:presLayoutVars>
          <dgm:chMax val="0"/>
          <dgm:bulletEnabled val="1"/>
        </dgm:presLayoutVars>
      </dgm:prSet>
      <dgm:spPr/>
    </dgm:pt>
    <dgm:pt modelId="{90E2F055-61FF-4417-A145-FCCAA12E447E}" type="pres">
      <dgm:prSet presAssocID="{21196001-0580-4ECB-AB6B-65444ABED388}" presName="spacer" presStyleCnt="0"/>
      <dgm:spPr/>
    </dgm:pt>
    <dgm:pt modelId="{D1660AD2-1310-473F-A1C8-6FDCA206779E}" type="pres">
      <dgm:prSet presAssocID="{290C2354-DEE8-4115-811F-68694CF3BECD}" presName="parentText" presStyleLbl="node1" presStyleIdx="1" presStyleCnt="4">
        <dgm:presLayoutVars>
          <dgm:chMax val="0"/>
          <dgm:bulletEnabled val="1"/>
        </dgm:presLayoutVars>
      </dgm:prSet>
      <dgm:spPr/>
    </dgm:pt>
    <dgm:pt modelId="{C903E708-8CEE-4126-B98D-9E4288165DFE}" type="pres">
      <dgm:prSet presAssocID="{49B11F1D-566B-462F-9ADC-F8D74E595DC9}" presName="spacer" presStyleCnt="0"/>
      <dgm:spPr/>
    </dgm:pt>
    <dgm:pt modelId="{66CE5A8E-CE88-4755-91DC-F217085836B1}" type="pres">
      <dgm:prSet presAssocID="{96A70FE9-CA4D-4AD6-A78C-40BE43A9BC4C}" presName="parentText" presStyleLbl="node1" presStyleIdx="2" presStyleCnt="4">
        <dgm:presLayoutVars>
          <dgm:chMax val="0"/>
          <dgm:bulletEnabled val="1"/>
        </dgm:presLayoutVars>
      </dgm:prSet>
      <dgm:spPr/>
    </dgm:pt>
    <dgm:pt modelId="{34F8E3C9-2021-4A28-810A-37A1EC31D639}" type="pres">
      <dgm:prSet presAssocID="{CBF87928-6A68-40C2-8E08-55230B6D9072}" presName="spacer" presStyleCnt="0"/>
      <dgm:spPr/>
    </dgm:pt>
    <dgm:pt modelId="{34CF319E-4114-48E0-825A-83D1DA4FC8B6}" type="pres">
      <dgm:prSet presAssocID="{10173AA8-D569-4BC0-B3AC-6C696D1679FF}" presName="parentText" presStyleLbl="node1" presStyleIdx="3" presStyleCnt="4">
        <dgm:presLayoutVars>
          <dgm:chMax val="0"/>
          <dgm:bulletEnabled val="1"/>
        </dgm:presLayoutVars>
      </dgm:prSet>
      <dgm:spPr/>
    </dgm:pt>
  </dgm:ptLst>
  <dgm:cxnLst>
    <dgm:cxn modelId="{3AD1BB60-2C28-417F-8712-CD8F9BBA21A1}" srcId="{BAD4740B-DC0F-4BB5-97C5-F69DEBC8118D}" destId="{96A70FE9-CA4D-4AD6-A78C-40BE43A9BC4C}" srcOrd="2" destOrd="0" parTransId="{F6BB40B1-1019-4740-8A03-1E4BC2CD0233}" sibTransId="{CBF87928-6A68-40C2-8E08-55230B6D907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8F087477-C35D-44D6-9D4A-A2275B7FCD54}" srcId="{BAD4740B-DC0F-4BB5-97C5-F69DEBC8118D}" destId="{290C2354-DEE8-4115-811F-68694CF3BECD}" srcOrd="1" destOrd="0" parTransId="{01424C2E-26A3-4D7B-BEF1-E46499B9EA91}" sibTransId="{49B11F1D-566B-462F-9ADC-F8D74E595DC9}"/>
    <dgm:cxn modelId="{99DF1A86-888B-4650-9338-A78F8AA82F08}" type="presOf" srcId="{BAD4740B-DC0F-4BB5-97C5-F69DEBC8118D}" destId="{DE109843-9CAA-4A6E-BD48-FEEAE8551350}" srcOrd="0" destOrd="0" presId="urn:microsoft.com/office/officeart/2005/8/layout/vList2"/>
    <dgm:cxn modelId="{DEC7C6C7-339C-4C5B-A4F1-5FE3BB83D5E8}" type="presOf" srcId="{96A70FE9-CA4D-4AD6-A78C-40BE43A9BC4C}" destId="{66CE5A8E-CE88-4755-91DC-F217085836B1}" srcOrd="0" destOrd="0" presId="urn:microsoft.com/office/officeart/2005/8/layout/vList2"/>
    <dgm:cxn modelId="{3C02D4D0-2977-4633-83FD-A99415FC12AD}" srcId="{BAD4740B-DC0F-4BB5-97C5-F69DEBC8118D}" destId="{10173AA8-D569-4BC0-B3AC-6C696D1679FF}" srcOrd="3" destOrd="0" parTransId="{84AC2611-058C-4580-B627-E25243094296}" sibTransId="{B141DA77-4FA8-4763-BEF7-19F36A377333}"/>
    <dgm:cxn modelId="{5F47CCD2-6C54-4B96-9058-3B8C4B6240FC}" type="presOf" srcId="{290C2354-DEE8-4115-811F-68694CF3BECD}" destId="{D1660AD2-1310-473F-A1C8-6FDCA206779E}" srcOrd="0" destOrd="0" presId="urn:microsoft.com/office/officeart/2005/8/layout/vList2"/>
    <dgm:cxn modelId="{6AFB9AD4-A05B-4F98-BE90-5948279130CB}" type="presOf" srcId="{10173AA8-D569-4BC0-B3AC-6C696D1679FF}" destId="{34CF319E-4114-48E0-825A-83D1DA4FC8B6}" srcOrd="0" destOrd="0" presId="urn:microsoft.com/office/officeart/2005/8/layout/vList2"/>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9ED0B417-4E38-4CCF-AE9A-A0E87AEAE67A}" type="presParOf" srcId="{DE109843-9CAA-4A6E-BD48-FEEAE8551350}" destId="{D1660AD2-1310-473F-A1C8-6FDCA206779E}" srcOrd="2" destOrd="0" presId="urn:microsoft.com/office/officeart/2005/8/layout/vList2"/>
    <dgm:cxn modelId="{1511C9CB-504A-4C8F-9189-FAA681A4853C}" type="presParOf" srcId="{DE109843-9CAA-4A6E-BD48-FEEAE8551350}" destId="{C903E708-8CEE-4126-B98D-9E4288165DFE}" srcOrd="3" destOrd="0" presId="urn:microsoft.com/office/officeart/2005/8/layout/vList2"/>
    <dgm:cxn modelId="{114D19EF-3CA4-4CCA-B86E-56B4F877558B}" type="presParOf" srcId="{DE109843-9CAA-4A6E-BD48-FEEAE8551350}" destId="{66CE5A8E-CE88-4755-91DC-F217085836B1}" srcOrd="4" destOrd="0" presId="urn:microsoft.com/office/officeart/2005/8/layout/vList2"/>
    <dgm:cxn modelId="{EC466497-94A9-4A94-AE80-D56B363BFAE5}" type="presParOf" srcId="{DE109843-9CAA-4A6E-BD48-FEEAE8551350}" destId="{34F8E3C9-2021-4A28-810A-37A1EC31D639}" srcOrd="5" destOrd="0" presId="urn:microsoft.com/office/officeart/2005/8/layout/vList2"/>
    <dgm:cxn modelId="{27708A8F-741B-4B55-9F42-04A9FF2A9290}" type="presParOf" srcId="{DE109843-9CAA-4A6E-BD48-FEEAE8551350}" destId="{34CF319E-4114-48E0-825A-83D1DA4FC8B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Training – collectors on social media.</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7224FEF4-A48C-4386-BB9D-F93A95195413}">
      <dgm:prSet/>
      <dgm:spPr/>
      <dgm:t>
        <a:bodyPr/>
        <a:lstStyle/>
        <a:p>
          <a:pPr>
            <a:buFont typeface="Calibri" panose="020F0502020204030204" pitchFamily="34" charset="0"/>
            <a:buChar char="-"/>
          </a:pPr>
          <a:r>
            <a:rPr lang="en-US" dirty="0"/>
            <a:t>Monitoring and audit of electronic communications (email).</a:t>
          </a:r>
        </a:p>
      </dgm:t>
    </dgm:pt>
    <dgm:pt modelId="{A8DB0DE2-140B-4464-9B94-A2884D558B87}" type="parTrans" cxnId="{36C06035-110A-4967-B757-487E2A530A98}">
      <dgm:prSet/>
      <dgm:spPr/>
      <dgm:t>
        <a:bodyPr/>
        <a:lstStyle/>
        <a:p>
          <a:endParaRPr lang="en-US"/>
        </a:p>
      </dgm:t>
    </dgm:pt>
    <dgm:pt modelId="{10286B84-8624-4B1C-AEDB-717B83E3D8E1}" type="sibTrans" cxnId="{36C06035-110A-4967-B757-487E2A530A98}">
      <dgm:prSet/>
      <dgm:spPr/>
      <dgm:t>
        <a:bodyPr/>
        <a:lstStyle/>
        <a:p>
          <a:endParaRPr lang="en-US"/>
        </a:p>
      </dgm:t>
    </dgm:pt>
    <dgm:pt modelId="{75DE942C-A0F6-491C-A2F8-A999608F0028}">
      <dgm:prSet/>
      <dgm:spPr/>
      <dgm:t>
        <a:bodyPr/>
        <a:lstStyle/>
        <a:p>
          <a:pPr>
            <a:buFont typeface="Calibri" panose="020F0502020204030204" pitchFamily="34" charset="0"/>
            <a:buChar char="-"/>
          </a:pPr>
          <a:r>
            <a:rPr lang="en-US" dirty="0"/>
            <a:t>Need for written policies / procedures.</a:t>
          </a:r>
        </a:p>
      </dgm:t>
    </dgm:pt>
    <dgm:pt modelId="{50BD6649-9235-412A-83A7-F32B64DEDFE4}" type="parTrans" cxnId="{CA3DB66F-D77D-4FF9-BAA0-BFCADC38B22A}">
      <dgm:prSet/>
      <dgm:spPr/>
      <dgm:t>
        <a:bodyPr/>
        <a:lstStyle/>
        <a:p>
          <a:endParaRPr lang="en-US"/>
        </a:p>
      </dgm:t>
    </dgm:pt>
    <dgm:pt modelId="{AB12838E-553F-42CC-ACA1-44C11DE184B4}" type="sibTrans" cxnId="{CA3DB66F-D77D-4FF9-BAA0-BFCADC38B22A}">
      <dgm:prSet/>
      <dgm:spPr/>
      <dgm:t>
        <a:bodyPr/>
        <a:lstStyle/>
        <a:p>
          <a:endParaRPr lang="en-US"/>
        </a:p>
      </dgm:t>
    </dgm:pt>
    <dgm:pt modelId="{62E41EB5-2554-4950-A6D3-1F35FB899302}">
      <dgm:prSet/>
      <dgm:spPr/>
      <dgm:t>
        <a:bodyPr/>
        <a:lstStyle/>
        <a:p>
          <a:pPr>
            <a:buFont typeface="Courier New" panose="02070309020205020404" pitchFamily="49" charset="0"/>
            <a:buChar char="o"/>
          </a:pPr>
          <a:r>
            <a:rPr lang="en-US" dirty="0"/>
            <a:t>Establish bona fide error defense </a:t>
          </a:r>
        </a:p>
      </dgm:t>
    </dgm:pt>
    <dgm:pt modelId="{0D5658FC-A999-4B75-A732-24ED54D264DB}" type="parTrans" cxnId="{BFAE6163-B37A-4420-989F-61DCD56FA377}">
      <dgm:prSet/>
      <dgm:spPr/>
      <dgm:t>
        <a:bodyPr/>
        <a:lstStyle/>
        <a:p>
          <a:endParaRPr lang="en-US"/>
        </a:p>
      </dgm:t>
    </dgm:pt>
    <dgm:pt modelId="{5EB6EF77-6A9A-4CC9-A197-FF6E20F7F191}" type="sibTrans" cxnId="{BFAE6163-B37A-4420-989F-61DCD56FA377}">
      <dgm:prSet/>
      <dgm:spPr/>
      <dgm:t>
        <a:bodyPr/>
        <a:lstStyle/>
        <a:p>
          <a:endParaRPr lang="en-US"/>
        </a:p>
      </dgm:t>
    </dgm:pt>
    <dgm:pt modelId="{A86DDAB2-E620-43E9-B9D3-13F47D81991E}">
      <dgm:prSet/>
      <dgm:spPr/>
      <dgm:t>
        <a:bodyPr/>
        <a:lstStyle/>
        <a:p>
          <a:pPr>
            <a:buFont typeface="Courier New" panose="02070309020205020404" pitchFamily="49" charset="0"/>
            <a:buChar char="o"/>
          </a:pPr>
          <a:r>
            <a:rPr lang="en-US"/>
            <a:t>Prevent class action status for violations</a:t>
          </a:r>
        </a:p>
      </dgm:t>
    </dgm:pt>
    <dgm:pt modelId="{AA73BC02-199E-4B43-A70C-EEB4E958A3BB}" type="parTrans" cxnId="{C5DE1E0E-26C3-43A9-A903-AA6A2187FE00}">
      <dgm:prSet/>
      <dgm:spPr/>
      <dgm:t>
        <a:bodyPr/>
        <a:lstStyle/>
        <a:p>
          <a:endParaRPr lang="en-US"/>
        </a:p>
      </dgm:t>
    </dgm:pt>
    <dgm:pt modelId="{8316D494-E66C-4579-AEA2-A9E96708C472}" type="sibTrans" cxnId="{C5DE1E0E-26C3-43A9-A903-AA6A2187FE00}">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3">
        <dgm:presLayoutVars>
          <dgm:chMax val="0"/>
          <dgm:bulletEnabled val="1"/>
        </dgm:presLayoutVars>
      </dgm:prSet>
      <dgm:spPr/>
    </dgm:pt>
    <dgm:pt modelId="{90E2F055-61FF-4417-A145-FCCAA12E447E}" type="pres">
      <dgm:prSet presAssocID="{21196001-0580-4ECB-AB6B-65444ABED388}" presName="spacer" presStyleCnt="0"/>
      <dgm:spPr/>
    </dgm:pt>
    <dgm:pt modelId="{7F6E975A-42F8-4DB6-9C72-30F8D23F7586}" type="pres">
      <dgm:prSet presAssocID="{7224FEF4-A48C-4386-BB9D-F93A95195413}" presName="parentText" presStyleLbl="node1" presStyleIdx="1" presStyleCnt="3">
        <dgm:presLayoutVars>
          <dgm:chMax val="0"/>
          <dgm:bulletEnabled val="1"/>
        </dgm:presLayoutVars>
      </dgm:prSet>
      <dgm:spPr/>
    </dgm:pt>
    <dgm:pt modelId="{D5EB94BE-B61C-40E5-A685-1559C5512F33}" type="pres">
      <dgm:prSet presAssocID="{10286B84-8624-4B1C-AEDB-717B83E3D8E1}" presName="spacer" presStyleCnt="0"/>
      <dgm:spPr/>
    </dgm:pt>
    <dgm:pt modelId="{82D2100C-D3DE-4D55-8415-2DF4F6534CEB}" type="pres">
      <dgm:prSet presAssocID="{75DE942C-A0F6-491C-A2F8-A999608F0028}" presName="parentText" presStyleLbl="node1" presStyleIdx="2" presStyleCnt="3">
        <dgm:presLayoutVars>
          <dgm:chMax val="0"/>
          <dgm:bulletEnabled val="1"/>
        </dgm:presLayoutVars>
      </dgm:prSet>
      <dgm:spPr/>
    </dgm:pt>
    <dgm:pt modelId="{B9E840B8-5270-4DD0-B959-CEFEDF5126A5}" type="pres">
      <dgm:prSet presAssocID="{75DE942C-A0F6-491C-A2F8-A999608F0028}" presName="childText" presStyleLbl="revTx" presStyleIdx="0" presStyleCnt="1">
        <dgm:presLayoutVars>
          <dgm:bulletEnabled val="1"/>
        </dgm:presLayoutVars>
      </dgm:prSet>
      <dgm:spPr/>
    </dgm:pt>
  </dgm:ptLst>
  <dgm:cxnLst>
    <dgm:cxn modelId="{C5DE1E0E-26C3-43A9-A903-AA6A2187FE00}" srcId="{75DE942C-A0F6-491C-A2F8-A999608F0028}" destId="{A86DDAB2-E620-43E9-B9D3-13F47D81991E}" srcOrd="1" destOrd="0" parTransId="{AA73BC02-199E-4B43-A70C-EEB4E958A3BB}" sibTransId="{8316D494-E66C-4579-AEA2-A9E96708C472}"/>
    <dgm:cxn modelId="{4E5A4921-3FA9-4B8A-8F3A-ECA47C3C3AA0}" type="presOf" srcId="{75DE942C-A0F6-491C-A2F8-A999608F0028}" destId="{82D2100C-D3DE-4D55-8415-2DF4F6534CEB}" srcOrd="0" destOrd="0" presId="urn:microsoft.com/office/officeart/2005/8/layout/vList2"/>
    <dgm:cxn modelId="{36C06035-110A-4967-B757-487E2A530A98}" srcId="{BAD4740B-DC0F-4BB5-97C5-F69DEBC8118D}" destId="{7224FEF4-A48C-4386-BB9D-F93A95195413}" srcOrd="1" destOrd="0" parTransId="{A8DB0DE2-140B-4464-9B94-A2884D558B87}" sibTransId="{10286B84-8624-4B1C-AEDB-717B83E3D8E1}"/>
    <dgm:cxn modelId="{BFAE6163-B37A-4420-989F-61DCD56FA377}" srcId="{75DE942C-A0F6-491C-A2F8-A999608F0028}" destId="{62E41EB5-2554-4950-A6D3-1F35FB899302}" srcOrd="0" destOrd="0" parTransId="{0D5658FC-A999-4B75-A732-24ED54D264DB}" sibTransId="{5EB6EF77-6A9A-4CC9-A197-FF6E20F7F191}"/>
    <dgm:cxn modelId="{CA3DB66F-D77D-4FF9-BAA0-BFCADC38B22A}" srcId="{BAD4740B-DC0F-4BB5-97C5-F69DEBC8118D}" destId="{75DE942C-A0F6-491C-A2F8-A999608F0028}" srcOrd="2" destOrd="0" parTransId="{50BD6649-9235-412A-83A7-F32B64DEDFE4}" sibTransId="{AB12838E-553F-42CC-ACA1-44C11DE184B4}"/>
    <dgm:cxn modelId="{0C1A3A52-EA63-4EEF-A6E2-766A67E960B1}" type="presOf" srcId="{A86DDAB2-E620-43E9-B9D3-13F47D81991E}" destId="{B9E840B8-5270-4DD0-B959-CEFEDF5126A5}" srcOrd="0" destOrd="1"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AD980A7C-26D9-445F-98C3-0551C63C762F}" type="presOf" srcId="{7224FEF4-A48C-4386-BB9D-F93A95195413}" destId="{7F6E975A-42F8-4DB6-9C72-30F8D23F7586}"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8C1A88AE-17C2-465E-BBA5-7796CECB71A1}" type="presOf" srcId="{62E41EB5-2554-4950-A6D3-1F35FB899302}" destId="{B9E840B8-5270-4DD0-B959-CEFEDF5126A5}" srcOrd="0" destOrd="0" presId="urn:microsoft.com/office/officeart/2005/8/layout/vList2"/>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06BD2B24-5E7B-4EF9-AF64-8BB520140459}" type="presParOf" srcId="{DE109843-9CAA-4A6E-BD48-FEEAE8551350}" destId="{7F6E975A-42F8-4DB6-9C72-30F8D23F7586}" srcOrd="2" destOrd="0" presId="urn:microsoft.com/office/officeart/2005/8/layout/vList2"/>
    <dgm:cxn modelId="{82C620D1-737E-4923-A4C8-726C350524CB}" type="presParOf" srcId="{DE109843-9CAA-4A6E-BD48-FEEAE8551350}" destId="{D5EB94BE-B61C-40E5-A685-1559C5512F33}" srcOrd="3" destOrd="0" presId="urn:microsoft.com/office/officeart/2005/8/layout/vList2"/>
    <dgm:cxn modelId="{4E0AE78A-1A8E-4523-AEC6-08B6C9B83FDB}" type="presParOf" srcId="{DE109843-9CAA-4A6E-BD48-FEEAE8551350}" destId="{82D2100C-D3DE-4D55-8415-2DF4F6534CEB}" srcOrd="4" destOrd="0" presId="urn:microsoft.com/office/officeart/2005/8/layout/vList2"/>
    <dgm:cxn modelId="{AC295423-837B-4DE1-97C3-84026AB28744}" type="presParOf" srcId="{DE109843-9CAA-4A6E-BD48-FEEAE8551350}" destId="{B9E840B8-5270-4DD0-B959-CEFEDF5126A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Debt collector must notify the consumer prior to furnishing data to the CRAs. </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045F6191-F7D2-42D4-A7DA-379CC82649C2}">
      <dgm:prSet/>
      <dgm:spPr/>
      <dgm:t>
        <a:bodyPr/>
        <a:lstStyle/>
        <a:p>
          <a:r>
            <a:rPr lang="en-US" dirty="0"/>
            <a:t>It constitutes a UDAAP violation if the debt collector sells, transfers, or places an account to collections if the debt collections </a:t>
          </a:r>
          <a:r>
            <a:rPr lang="en-US" b="1" dirty="0"/>
            <a:t>knows or should know:</a:t>
          </a:r>
          <a:endParaRPr lang="en-US" dirty="0"/>
        </a:p>
      </dgm:t>
    </dgm:pt>
    <dgm:pt modelId="{F239C1B3-6D4A-4CC5-B01A-D8B28D276681}" type="parTrans" cxnId="{61B563CA-26E3-4397-984F-26A9A062C1FC}">
      <dgm:prSet/>
      <dgm:spPr/>
      <dgm:t>
        <a:bodyPr/>
        <a:lstStyle/>
        <a:p>
          <a:endParaRPr lang="en-US"/>
        </a:p>
      </dgm:t>
    </dgm:pt>
    <dgm:pt modelId="{44D5DA2B-3D30-4AAD-B0AD-3627B2573BF0}" type="sibTrans" cxnId="{61B563CA-26E3-4397-984F-26A9A062C1FC}">
      <dgm:prSet/>
      <dgm:spPr/>
      <dgm:t>
        <a:bodyPr/>
        <a:lstStyle/>
        <a:p>
          <a:endParaRPr lang="en-US"/>
        </a:p>
      </dgm:t>
    </dgm:pt>
    <dgm:pt modelId="{426EC0B0-CA48-45CF-8211-95EE96063567}">
      <dgm:prSet/>
      <dgm:spPr/>
      <dgm:t>
        <a:bodyPr/>
        <a:lstStyle/>
        <a:p>
          <a:r>
            <a:rPr lang="en-US" dirty="0"/>
            <a:t>A debt collector must apply payment in the manner prescribed by the consumer and </a:t>
          </a:r>
          <a:r>
            <a:rPr lang="en-US" u="sng" dirty="0"/>
            <a:t>may not apply payment to a disputed debt.</a:t>
          </a:r>
          <a:endParaRPr lang="en-US" dirty="0"/>
        </a:p>
      </dgm:t>
    </dgm:pt>
    <dgm:pt modelId="{DC585D29-427E-4D71-AC8D-348A841F51CC}" type="parTrans" cxnId="{3AF9FB7C-7E12-4C98-AB85-7FB1E1F20A41}">
      <dgm:prSet/>
      <dgm:spPr/>
      <dgm:t>
        <a:bodyPr/>
        <a:lstStyle/>
        <a:p>
          <a:endParaRPr lang="en-US"/>
        </a:p>
      </dgm:t>
    </dgm:pt>
    <dgm:pt modelId="{B86A4840-B327-485C-9B30-608EC85AEFBA}" type="sibTrans" cxnId="{3AF9FB7C-7E12-4C98-AB85-7FB1E1F20A41}">
      <dgm:prSet/>
      <dgm:spPr/>
      <dgm:t>
        <a:bodyPr/>
        <a:lstStyle/>
        <a:p>
          <a:endParaRPr lang="en-US"/>
        </a:p>
      </dgm:t>
    </dgm:pt>
    <dgm:pt modelId="{1F614BF9-9475-4BB7-A1AE-5BF303DBE21A}">
      <dgm:prSet/>
      <dgm:spPr/>
      <dgm:t>
        <a:bodyPr/>
        <a:lstStyle/>
        <a:p>
          <a:r>
            <a:rPr lang="en-US" dirty="0"/>
            <a:t>the debt has been paid or settled</a:t>
          </a:r>
        </a:p>
      </dgm:t>
    </dgm:pt>
    <dgm:pt modelId="{1AEA7109-FF7C-4918-8496-687BD712572E}" type="parTrans" cxnId="{DD8DFF4E-0B24-493C-BD55-7354DCE9935D}">
      <dgm:prSet/>
      <dgm:spPr/>
      <dgm:t>
        <a:bodyPr/>
        <a:lstStyle/>
        <a:p>
          <a:endParaRPr lang="en-US"/>
        </a:p>
      </dgm:t>
    </dgm:pt>
    <dgm:pt modelId="{EF2B92AA-C2A9-4602-8259-822D07804697}" type="sibTrans" cxnId="{DD8DFF4E-0B24-493C-BD55-7354DCE9935D}">
      <dgm:prSet/>
      <dgm:spPr/>
      <dgm:t>
        <a:bodyPr/>
        <a:lstStyle/>
        <a:p>
          <a:endParaRPr lang="en-US"/>
        </a:p>
      </dgm:t>
    </dgm:pt>
    <dgm:pt modelId="{70137445-D297-4766-ACB8-21448EE79704}">
      <dgm:prSet/>
      <dgm:spPr/>
      <dgm:t>
        <a:bodyPr/>
        <a:lstStyle/>
        <a:p>
          <a:r>
            <a:rPr lang="en-US" dirty="0"/>
            <a:t>the debt has been discharged in bankruptcy</a:t>
          </a:r>
        </a:p>
      </dgm:t>
    </dgm:pt>
    <dgm:pt modelId="{E6734E6D-01BB-4C88-BFC5-EAD506615645}" type="parTrans" cxnId="{340AF7D1-9B90-4603-BBD3-C45EB46E74C4}">
      <dgm:prSet/>
      <dgm:spPr/>
      <dgm:t>
        <a:bodyPr/>
        <a:lstStyle/>
        <a:p>
          <a:endParaRPr lang="en-US"/>
        </a:p>
      </dgm:t>
    </dgm:pt>
    <dgm:pt modelId="{39F96B51-8C2B-4075-8276-6C376FC8FF3A}" type="sibTrans" cxnId="{340AF7D1-9B90-4603-BBD3-C45EB46E74C4}">
      <dgm:prSet/>
      <dgm:spPr/>
      <dgm:t>
        <a:bodyPr/>
        <a:lstStyle/>
        <a:p>
          <a:endParaRPr lang="en-US"/>
        </a:p>
      </dgm:t>
    </dgm:pt>
    <dgm:pt modelId="{F5CA5873-8589-404D-AEA7-A300652EC055}">
      <dgm:prSet/>
      <dgm:spPr/>
      <dgm:t>
        <a:bodyPr/>
        <a:lstStyle/>
        <a:p>
          <a:r>
            <a:rPr lang="en-US" dirty="0"/>
            <a:t>the consumer has filed an Identity Theft Report concerning the debt</a:t>
          </a:r>
        </a:p>
      </dgm:t>
    </dgm:pt>
    <dgm:pt modelId="{34A5C91B-85C3-4974-ADAC-7BB558828F56}" type="parTrans" cxnId="{037E403F-1A8D-4723-B4B5-93A95F2F84A7}">
      <dgm:prSet/>
      <dgm:spPr/>
      <dgm:t>
        <a:bodyPr/>
        <a:lstStyle/>
        <a:p>
          <a:endParaRPr lang="en-US"/>
        </a:p>
      </dgm:t>
    </dgm:pt>
    <dgm:pt modelId="{096840D4-7E58-4C99-82D3-09FC3B71A09C}" type="sibTrans" cxnId="{037E403F-1A8D-4723-B4B5-93A95F2F84A7}">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3">
        <dgm:presLayoutVars>
          <dgm:chMax val="0"/>
          <dgm:bulletEnabled val="1"/>
        </dgm:presLayoutVars>
      </dgm:prSet>
      <dgm:spPr/>
    </dgm:pt>
    <dgm:pt modelId="{84F0E9E8-C06D-42ED-868D-5120A716E15B}" type="pres">
      <dgm:prSet presAssocID="{21196001-0580-4ECB-AB6B-65444ABED388}" presName="spacer" presStyleCnt="0"/>
      <dgm:spPr/>
    </dgm:pt>
    <dgm:pt modelId="{A168B6A9-92CF-4A4E-A1BD-D4B2BDE9968A}" type="pres">
      <dgm:prSet presAssocID="{045F6191-F7D2-42D4-A7DA-379CC82649C2}" presName="parentText" presStyleLbl="node1" presStyleIdx="1" presStyleCnt="3">
        <dgm:presLayoutVars>
          <dgm:chMax val="0"/>
          <dgm:bulletEnabled val="1"/>
        </dgm:presLayoutVars>
      </dgm:prSet>
      <dgm:spPr/>
    </dgm:pt>
    <dgm:pt modelId="{2DFCA173-9B48-4CB1-B212-EE9A43756DBE}" type="pres">
      <dgm:prSet presAssocID="{045F6191-F7D2-42D4-A7DA-379CC82649C2}" presName="childText" presStyleLbl="revTx" presStyleIdx="0" presStyleCnt="1">
        <dgm:presLayoutVars>
          <dgm:bulletEnabled val="1"/>
        </dgm:presLayoutVars>
      </dgm:prSet>
      <dgm:spPr/>
    </dgm:pt>
    <dgm:pt modelId="{F7AA0E74-4ED2-4A62-8708-610CB94D6880}" type="pres">
      <dgm:prSet presAssocID="{426EC0B0-CA48-45CF-8211-95EE96063567}" presName="parentText" presStyleLbl="node1" presStyleIdx="2" presStyleCnt="3">
        <dgm:presLayoutVars>
          <dgm:chMax val="0"/>
          <dgm:bulletEnabled val="1"/>
        </dgm:presLayoutVars>
      </dgm:prSet>
      <dgm:spPr/>
    </dgm:pt>
  </dgm:ptLst>
  <dgm:cxnLst>
    <dgm:cxn modelId="{8419B310-C8C7-4A55-A0DF-B6B816526AAD}" type="presOf" srcId="{045F6191-F7D2-42D4-A7DA-379CC82649C2}" destId="{A168B6A9-92CF-4A4E-A1BD-D4B2BDE9968A}" srcOrd="0" destOrd="0" presId="urn:microsoft.com/office/officeart/2005/8/layout/vList2"/>
    <dgm:cxn modelId="{037E403F-1A8D-4723-B4B5-93A95F2F84A7}" srcId="{045F6191-F7D2-42D4-A7DA-379CC82649C2}" destId="{F5CA5873-8589-404D-AEA7-A300652EC055}" srcOrd="2" destOrd="0" parTransId="{34A5C91B-85C3-4974-ADAC-7BB558828F56}" sibTransId="{096840D4-7E58-4C99-82D3-09FC3B71A09C}"/>
    <dgm:cxn modelId="{DD8DFF4E-0B24-493C-BD55-7354DCE9935D}" srcId="{045F6191-F7D2-42D4-A7DA-379CC82649C2}" destId="{1F614BF9-9475-4BB7-A1AE-5BF303DBE21A}" srcOrd="0" destOrd="0" parTransId="{1AEA7109-FF7C-4918-8496-687BD712572E}" sibTransId="{EF2B92AA-C2A9-4602-8259-822D07804697}"/>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1D6C017C-17F5-4EDF-AD35-8989ED4BA30E}" type="presOf" srcId="{70137445-D297-4766-ACB8-21448EE79704}" destId="{2DFCA173-9B48-4CB1-B212-EE9A43756DBE}" srcOrd="0" destOrd="1" presId="urn:microsoft.com/office/officeart/2005/8/layout/vList2"/>
    <dgm:cxn modelId="{3AF9FB7C-7E12-4C98-AB85-7FB1E1F20A41}" srcId="{BAD4740B-DC0F-4BB5-97C5-F69DEBC8118D}" destId="{426EC0B0-CA48-45CF-8211-95EE96063567}" srcOrd="2" destOrd="0" parTransId="{DC585D29-427E-4D71-AC8D-348A841F51CC}" sibTransId="{B86A4840-B327-485C-9B30-608EC85AEFBA}"/>
    <dgm:cxn modelId="{99DF1A86-888B-4650-9338-A78F8AA82F08}" type="presOf" srcId="{BAD4740B-DC0F-4BB5-97C5-F69DEBC8118D}" destId="{DE109843-9CAA-4A6E-BD48-FEEAE8551350}" srcOrd="0" destOrd="0" presId="urn:microsoft.com/office/officeart/2005/8/layout/vList2"/>
    <dgm:cxn modelId="{B261719A-3A7B-4F98-ACB4-44B4E8045ACA}" type="presOf" srcId="{426EC0B0-CA48-45CF-8211-95EE96063567}" destId="{F7AA0E74-4ED2-4A62-8708-610CB94D6880}" srcOrd="0" destOrd="0" presId="urn:microsoft.com/office/officeart/2005/8/layout/vList2"/>
    <dgm:cxn modelId="{5C0DA0AC-3039-4143-81D1-B14C7E5D2156}" type="presOf" srcId="{1F614BF9-9475-4BB7-A1AE-5BF303DBE21A}" destId="{2DFCA173-9B48-4CB1-B212-EE9A43756DBE}" srcOrd="0" destOrd="0" presId="urn:microsoft.com/office/officeart/2005/8/layout/vList2"/>
    <dgm:cxn modelId="{61B563CA-26E3-4397-984F-26A9A062C1FC}" srcId="{BAD4740B-DC0F-4BB5-97C5-F69DEBC8118D}" destId="{045F6191-F7D2-42D4-A7DA-379CC82649C2}" srcOrd="1" destOrd="0" parTransId="{F239C1B3-6D4A-4CC5-B01A-D8B28D276681}" sibTransId="{44D5DA2B-3D30-4AAD-B0AD-3627B2573BF0}"/>
    <dgm:cxn modelId="{340AF7D1-9B90-4603-BBD3-C45EB46E74C4}" srcId="{045F6191-F7D2-42D4-A7DA-379CC82649C2}" destId="{70137445-D297-4766-ACB8-21448EE79704}" srcOrd="1" destOrd="0" parTransId="{E6734E6D-01BB-4C88-BFC5-EAD506615645}" sibTransId="{39F96B51-8C2B-4075-8276-6C376FC8FF3A}"/>
    <dgm:cxn modelId="{F8B972EC-E76B-4EEA-A4FA-1885C71AC075}" type="presOf" srcId="{F5CA5873-8589-404D-AEA7-A300652EC055}" destId="{2DFCA173-9B48-4CB1-B212-EE9A43756DBE}" srcOrd="0" destOrd="2" presId="urn:microsoft.com/office/officeart/2005/8/layout/vList2"/>
    <dgm:cxn modelId="{4776F5D3-6E63-4909-96FC-2AC44042F1D6}" type="presParOf" srcId="{DE109843-9CAA-4A6E-BD48-FEEAE8551350}" destId="{5447C2E4-AEE1-408D-9117-4B18D0371DD3}" srcOrd="0" destOrd="0" presId="urn:microsoft.com/office/officeart/2005/8/layout/vList2"/>
    <dgm:cxn modelId="{ECC24929-951E-471E-94BD-A4BFFA1E0939}" type="presParOf" srcId="{DE109843-9CAA-4A6E-BD48-FEEAE8551350}" destId="{84F0E9E8-C06D-42ED-868D-5120A716E15B}" srcOrd="1" destOrd="0" presId="urn:microsoft.com/office/officeart/2005/8/layout/vList2"/>
    <dgm:cxn modelId="{2E360606-3B20-40C3-93F1-59D3B65DB09D}" type="presParOf" srcId="{DE109843-9CAA-4A6E-BD48-FEEAE8551350}" destId="{A168B6A9-92CF-4A4E-A1BD-D4B2BDE9968A}" srcOrd="2" destOrd="0" presId="urn:microsoft.com/office/officeart/2005/8/layout/vList2"/>
    <dgm:cxn modelId="{78144426-7367-49A6-98C4-B6D8D0847107}" type="presParOf" srcId="{DE109843-9CAA-4A6E-BD48-FEEAE8551350}" destId="{2DFCA173-9B48-4CB1-B212-EE9A43756DBE}" srcOrd="3" destOrd="0" presId="urn:microsoft.com/office/officeart/2005/8/layout/vList2"/>
    <dgm:cxn modelId="{E1813BEA-7909-4CC2-B8BE-D5E6B557643C}" type="presParOf" srcId="{DE109843-9CAA-4A6E-BD48-FEEAE8551350}" destId="{F7AA0E74-4ED2-4A62-8708-610CB94D68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Many debt collectors are already following these rules. </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C8C8EE14-7E41-4C91-B0CA-048BE2D5CEE5}">
      <dgm:prSet/>
      <dgm:spPr/>
      <dgm:t>
        <a:bodyPr/>
        <a:lstStyle/>
        <a:p>
          <a:pPr>
            <a:buFont typeface="Symbol" panose="05050102010706020507" pitchFamily="18" charset="2"/>
            <a:buChar char=""/>
          </a:pPr>
          <a:r>
            <a:rPr lang="en-US"/>
            <a:t>With regards to furnishing data to the CRAs without notifying the consumers, any agency that currently engages in this type of collections will need to modify their practices to send out notice letters prior to reporting. </a:t>
          </a:r>
        </a:p>
      </dgm:t>
    </dgm:pt>
    <dgm:pt modelId="{051823CC-AD4C-4512-89FA-3505BD4FA7EC}" type="parTrans" cxnId="{DB64894B-B4F7-4D7D-B345-957428BDFEBB}">
      <dgm:prSet/>
      <dgm:spPr/>
      <dgm:t>
        <a:bodyPr/>
        <a:lstStyle/>
        <a:p>
          <a:endParaRPr lang="en-US"/>
        </a:p>
      </dgm:t>
    </dgm:pt>
    <dgm:pt modelId="{117F023A-291D-45CA-A465-89B0F1254786}" type="sibTrans" cxnId="{DB64894B-B4F7-4D7D-B345-957428BDFEBB}">
      <dgm:prSet/>
      <dgm:spPr/>
      <dgm:t>
        <a:bodyPr/>
        <a:lstStyle/>
        <a:p>
          <a:endParaRPr lang="en-US"/>
        </a:p>
      </dgm:t>
    </dgm:pt>
    <dgm:pt modelId="{E8A99A46-806D-4342-8A12-2918F14815E1}">
      <dgm:prSet/>
      <dgm:spPr/>
      <dgm:t>
        <a:bodyPr/>
        <a:lstStyle/>
        <a:p>
          <a:pPr>
            <a:buFont typeface="Symbol" panose="05050102010706020507" pitchFamily="18" charset="2"/>
            <a:buChar char=""/>
          </a:pPr>
          <a:r>
            <a:rPr lang="en-US"/>
            <a:t>Ensure the appropriate disposition/account status is reflected at the time of any potential sale, transfer or new placement so that these types of debts (paid/settled, discharged or Identity Theft Report) are excluded.</a:t>
          </a:r>
        </a:p>
      </dgm:t>
    </dgm:pt>
    <dgm:pt modelId="{2CB5813A-64D8-4CA9-8F41-E1E4023B1E95}" type="parTrans" cxnId="{2C66B62D-656F-421D-A20F-6421075D8AE5}">
      <dgm:prSet/>
      <dgm:spPr/>
      <dgm:t>
        <a:bodyPr/>
        <a:lstStyle/>
        <a:p>
          <a:endParaRPr lang="en-US"/>
        </a:p>
      </dgm:t>
    </dgm:pt>
    <dgm:pt modelId="{2C7D3B45-F1CD-4B95-9EE5-6328460C131D}" type="sibTrans" cxnId="{2C66B62D-656F-421D-A20F-6421075D8AE5}">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3">
        <dgm:presLayoutVars>
          <dgm:chMax val="0"/>
          <dgm:bulletEnabled val="1"/>
        </dgm:presLayoutVars>
      </dgm:prSet>
      <dgm:spPr/>
    </dgm:pt>
    <dgm:pt modelId="{84F0E9E8-C06D-42ED-868D-5120A716E15B}" type="pres">
      <dgm:prSet presAssocID="{21196001-0580-4ECB-AB6B-65444ABED388}" presName="spacer" presStyleCnt="0"/>
      <dgm:spPr/>
    </dgm:pt>
    <dgm:pt modelId="{F6D81F1F-08F8-4C82-81D6-971E893F50E3}" type="pres">
      <dgm:prSet presAssocID="{C8C8EE14-7E41-4C91-B0CA-048BE2D5CEE5}" presName="parentText" presStyleLbl="node1" presStyleIdx="1" presStyleCnt="3">
        <dgm:presLayoutVars>
          <dgm:chMax val="0"/>
          <dgm:bulletEnabled val="1"/>
        </dgm:presLayoutVars>
      </dgm:prSet>
      <dgm:spPr/>
    </dgm:pt>
    <dgm:pt modelId="{CF219E20-4EA0-48B6-8554-21DC308E38E8}" type="pres">
      <dgm:prSet presAssocID="{117F023A-291D-45CA-A465-89B0F1254786}" presName="spacer" presStyleCnt="0"/>
      <dgm:spPr/>
    </dgm:pt>
    <dgm:pt modelId="{CF17D3E1-474D-4B12-9A44-B005D2F4E1B6}" type="pres">
      <dgm:prSet presAssocID="{E8A99A46-806D-4342-8A12-2918F14815E1}" presName="parentText" presStyleLbl="node1" presStyleIdx="2" presStyleCnt="3">
        <dgm:presLayoutVars>
          <dgm:chMax val="0"/>
          <dgm:bulletEnabled val="1"/>
        </dgm:presLayoutVars>
      </dgm:prSet>
      <dgm:spPr/>
    </dgm:pt>
  </dgm:ptLst>
  <dgm:cxnLst>
    <dgm:cxn modelId="{2C66B62D-656F-421D-A20F-6421075D8AE5}" srcId="{BAD4740B-DC0F-4BB5-97C5-F69DEBC8118D}" destId="{E8A99A46-806D-4342-8A12-2918F14815E1}" srcOrd="2" destOrd="0" parTransId="{2CB5813A-64D8-4CA9-8F41-E1E4023B1E95}" sibTransId="{2C7D3B45-F1CD-4B95-9EE5-6328460C131D}"/>
    <dgm:cxn modelId="{DB64894B-B4F7-4D7D-B345-957428BDFEBB}" srcId="{BAD4740B-DC0F-4BB5-97C5-F69DEBC8118D}" destId="{C8C8EE14-7E41-4C91-B0CA-048BE2D5CEE5}" srcOrd="1" destOrd="0" parTransId="{051823CC-AD4C-4512-89FA-3505BD4FA7EC}" sibTransId="{117F023A-291D-45CA-A465-89B0F1254786}"/>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901730C0-A16A-44FA-B40E-012CE44B39FA}" type="presOf" srcId="{E8A99A46-806D-4342-8A12-2918F14815E1}" destId="{CF17D3E1-474D-4B12-9A44-B005D2F4E1B6}" srcOrd="0" destOrd="0" presId="urn:microsoft.com/office/officeart/2005/8/layout/vList2"/>
    <dgm:cxn modelId="{56AE38CF-DD95-474F-98C7-769658CE44F0}" type="presOf" srcId="{C8C8EE14-7E41-4C91-B0CA-048BE2D5CEE5}" destId="{F6D81F1F-08F8-4C82-81D6-971E893F50E3}" srcOrd="0" destOrd="0" presId="urn:microsoft.com/office/officeart/2005/8/layout/vList2"/>
    <dgm:cxn modelId="{4776F5D3-6E63-4909-96FC-2AC44042F1D6}" type="presParOf" srcId="{DE109843-9CAA-4A6E-BD48-FEEAE8551350}" destId="{5447C2E4-AEE1-408D-9117-4B18D0371DD3}" srcOrd="0" destOrd="0" presId="urn:microsoft.com/office/officeart/2005/8/layout/vList2"/>
    <dgm:cxn modelId="{ECC24929-951E-471E-94BD-A4BFFA1E0939}" type="presParOf" srcId="{DE109843-9CAA-4A6E-BD48-FEEAE8551350}" destId="{84F0E9E8-C06D-42ED-868D-5120A716E15B}" srcOrd="1" destOrd="0" presId="urn:microsoft.com/office/officeart/2005/8/layout/vList2"/>
    <dgm:cxn modelId="{4149ADC3-C48D-4414-82A4-C0ED2FFDDE40}" type="presParOf" srcId="{DE109843-9CAA-4A6E-BD48-FEEAE8551350}" destId="{F6D81F1F-08F8-4C82-81D6-971E893F50E3}" srcOrd="2" destOrd="0" presId="urn:microsoft.com/office/officeart/2005/8/layout/vList2"/>
    <dgm:cxn modelId="{7379B607-6497-4887-AC0D-DF747F6092B9}" type="presParOf" srcId="{DE109843-9CAA-4A6E-BD48-FEEAE8551350}" destId="{CF219E20-4EA0-48B6-8554-21DC308E38E8}" srcOrd="3" destOrd="0" presId="urn:microsoft.com/office/officeart/2005/8/layout/vList2"/>
    <dgm:cxn modelId="{2DC24AD2-3467-4397-853C-33768FCF0DDA}" type="presParOf" srcId="{DE109843-9CAA-4A6E-BD48-FEEAE8551350}" destId="{CF17D3E1-474D-4B12-9A44-B005D2F4E1B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The rule for credit reporting without active collections could put a stress on agencies currently engaged in this type of collections.</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3F9815AD-80CC-46FD-A375-676A23D413EE}">
      <dgm:prSet/>
      <dgm:spPr/>
      <dgm:t>
        <a:bodyPr/>
        <a:lstStyle/>
        <a:p>
          <a:pPr>
            <a:buFont typeface="Symbol" panose="05050102010706020507" pitchFamily="18" charset="2"/>
            <a:buChar char=""/>
          </a:pPr>
          <a:r>
            <a:rPr lang="en-US" dirty="0"/>
            <a:t>For sale/transfer, etc. – despite good faith efforts, errors/mistakes could be made due to timing issues or not receiving updates regarding bk/</a:t>
          </a:r>
          <a:r>
            <a:rPr lang="en-US" dirty="0" err="1"/>
            <a:t>dec</a:t>
          </a:r>
          <a:r>
            <a:rPr lang="en-US" dirty="0"/>
            <a:t> accounts. </a:t>
          </a:r>
        </a:p>
      </dgm:t>
    </dgm:pt>
    <dgm:pt modelId="{3B94956E-30FE-4D73-95F4-1A5A7A515471}" type="parTrans" cxnId="{E304EDA7-307A-4AF3-AA3E-7BD3BBA3BACF}">
      <dgm:prSet/>
      <dgm:spPr/>
      <dgm:t>
        <a:bodyPr/>
        <a:lstStyle/>
        <a:p>
          <a:endParaRPr lang="en-US"/>
        </a:p>
      </dgm:t>
    </dgm:pt>
    <dgm:pt modelId="{247398C8-DA01-4243-8FE5-8E70742167C1}" type="sibTrans" cxnId="{E304EDA7-307A-4AF3-AA3E-7BD3BBA3BACF}">
      <dgm:prSet/>
      <dgm:spPr/>
      <dgm:t>
        <a:bodyPr/>
        <a:lstStyle/>
        <a:p>
          <a:endParaRPr lang="en-US"/>
        </a:p>
      </dgm:t>
    </dgm:pt>
    <dgm:pt modelId="{C89B9855-7F0D-42B6-972D-4AD3C8168868}">
      <dgm:prSet/>
      <dgm:spPr/>
      <dgm:t>
        <a:bodyPr/>
        <a:lstStyle/>
        <a:p>
          <a:pPr>
            <a:buFont typeface="Symbol" panose="05050102010706020507" pitchFamily="18" charset="2"/>
            <a:buChar char=""/>
          </a:pPr>
          <a:r>
            <a:rPr lang="en-US"/>
            <a:t>Failure to notify the consumer their debt will be reported.  What does the CFPB consider “Communicating” prior to reporting.  Do agencies good faith efforts to send a letter to last known address count? </a:t>
          </a:r>
          <a:endParaRPr lang="en-US" dirty="0"/>
        </a:p>
      </dgm:t>
    </dgm:pt>
    <dgm:pt modelId="{076B20FD-FE8D-4D0B-8A7A-6F6E9FF1A05F}" type="parTrans" cxnId="{A233F5D4-CDB7-4172-8E45-CFB13B0A6242}">
      <dgm:prSet/>
      <dgm:spPr/>
      <dgm:t>
        <a:bodyPr/>
        <a:lstStyle/>
        <a:p>
          <a:endParaRPr lang="en-US"/>
        </a:p>
      </dgm:t>
    </dgm:pt>
    <dgm:pt modelId="{87750F45-EDF2-4AA4-8700-A408488D187E}" type="sibTrans" cxnId="{A233F5D4-CDB7-4172-8E45-CFB13B0A6242}">
      <dgm:prSet/>
      <dgm:spPr/>
      <dgm:t>
        <a:bodyPr/>
        <a:lstStyle/>
        <a:p>
          <a:endParaRPr lang="en-US"/>
        </a:p>
      </dgm:t>
    </dgm:pt>
    <dgm:pt modelId="{740B3D16-23B7-4F8C-9D68-790DDCA7D6CC}">
      <dgm:prSet/>
      <dgm:spPr/>
      <dgm:t>
        <a:bodyPr/>
        <a:lstStyle/>
        <a:p>
          <a:r>
            <a:rPr lang="en-US" dirty="0"/>
            <a:t>Not knowing a debt has been paid or settled due to timing issues; potential fraudulent claims of ID theft to get out of the debt.</a:t>
          </a:r>
        </a:p>
      </dgm:t>
    </dgm:pt>
    <dgm:pt modelId="{6802CF05-6BD1-48EC-AB62-9C4616B9939A}" type="parTrans" cxnId="{CD390211-4457-45EC-A79C-889E28453DFF}">
      <dgm:prSet/>
      <dgm:spPr/>
      <dgm:t>
        <a:bodyPr/>
        <a:lstStyle/>
        <a:p>
          <a:endParaRPr lang="en-US"/>
        </a:p>
      </dgm:t>
    </dgm:pt>
    <dgm:pt modelId="{160CDF5A-D1AD-418E-8808-3192BC18579B}" type="sibTrans" cxnId="{CD390211-4457-45EC-A79C-889E28453DFF}">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4">
        <dgm:presLayoutVars>
          <dgm:chMax val="0"/>
          <dgm:bulletEnabled val="1"/>
        </dgm:presLayoutVars>
      </dgm:prSet>
      <dgm:spPr/>
    </dgm:pt>
    <dgm:pt modelId="{84F0E9E8-C06D-42ED-868D-5120A716E15B}" type="pres">
      <dgm:prSet presAssocID="{21196001-0580-4ECB-AB6B-65444ABED388}" presName="spacer" presStyleCnt="0"/>
      <dgm:spPr/>
    </dgm:pt>
    <dgm:pt modelId="{2284A7F0-80F5-4853-BE2C-FDE047D39C5C}" type="pres">
      <dgm:prSet presAssocID="{3F9815AD-80CC-46FD-A375-676A23D413EE}" presName="parentText" presStyleLbl="node1" presStyleIdx="1" presStyleCnt="4">
        <dgm:presLayoutVars>
          <dgm:chMax val="0"/>
          <dgm:bulletEnabled val="1"/>
        </dgm:presLayoutVars>
      </dgm:prSet>
      <dgm:spPr/>
    </dgm:pt>
    <dgm:pt modelId="{9FA72BBB-D558-47A1-92A6-68A4B501F0FF}" type="pres">
      <dgm:prSet presAssocID="{247398C8-DA01-4243-8FE5-8E70742167C1}" presName="spacer" presStyleCnt="0"/>
      <dgm:spPr/>
    </dgm:pt>
    <dgm:pt modelId="{F8AC7634-4F43-48DB-8379-B9D2BBBF3634}" type="pres">
      <dgm:prSet presAssocID="{C89B9855-7F0D-42B6-972D-4AD3C8168868}" presName="parentText" presStyleLbl="node1" presStyleIdx="2" presStyleCnt="4">
        <dgm:presLayoutVars>
          <dgm:chMax val="0"/>
          <dgm:bulletEnabled val="1"/>
        </dgm:presLayoutVars>
      </dgm:prSet>
      <dgm:spPr/>
    </dgm:pt>
    <dgm:pt modelId="{BC02E3FE-E7B2-4861-8122-5C399921311F}" type="pres">
      <dgm:prSet presAssocID="{87750F45-EDF2-4AA4-8700-A408488D187E}" presName="spacer" presStyleCnt="0"/>
      <dgm:spPr/>
    </dgm:pt>
    <dgm:pt modelId="{C68C1D9A-D293-4671-A3FA-9DB6EEE0B60E}" type="pres">
      <dgm:prSet presAssocID="{740B3D16-23B7-4F8C-9D68-790DDCA7D6CC}" presName="parentText" presStyleLbl="node1" presStyleIdx="3" presStyleCnt="4">
        <dgm:presLayoutVars>
          <dgm:chMax val="0"/>
          <dgm:bulletEnabled val="1"/>
        </dgm:presLayoutVars>
      </dgm:prSet>
      <dgm:spPr/>
    </dgm:pt>
  </dgm:ptLst>
  <dgm:cxnLst>
    <dgm:cxn modelId="{CD390211-4457-45EC-A79C-889E28453DFF}" srcId="{BAD4740B-DC0F-4BB5-97C5-F69DEBC8118D}" destId="{740B3D16-23B7-4F8C-9D68-790DDCA7D6CC}" srcOrd="3" destOrd="0" parTransId="{6802CF05-6BD1-48EC-AB62-9C4616B9939A}" sibTransId="{160CDF5A-D1AD-418E-8808-3192BC18579B}"/>
    <dgm:cxn modelId="{0D62F071-9413-4C98-9570-CB9EB0157679}" type="presOf" srcId="{C89B9855-7F0D-42B6-972D-4AD3C8168868}" destId="{F8AC7634-4F43-48DB-8379-B9D2BBBF3634}" srcOrd="0" destOrd="0"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47CB857F-3AEC-4EDD-8F08-3F341F22E872}" type="presOf" srcId="{3F9815AD-80CC-46FD-A375-676A23D413EE}" destId="{2284A7F0-80F5-4853-BE2C-FDE047D39C5C}"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E304EDA7-307A-4AF3-AA3E-7BD3BBA3BACF}" srcId="{BAD4740B-DC0F-4BB5-97C5-F69DEBC8118D}" destId="{3F9815AD-80CC-46FD-A375-676A23D413EE}" srcOrd="1" destOrd="0" parTransId="{3B94956E-30FE-4D73-95F4-1A5A7A515471}" sibTransId="{247398C8-DA01-4243-8FE5-8E70742167C1}"/>
    <dgm:cxn modelId="{67B509D2-4BED-46EE-B60D-87264BFDB25B}" type="presOf" srcId="{740B3D16-23B7-4F8C-9D68-790DDCA7D6CC}" destId="{C68C1D9A-D293-4671-A3FA-9DB6EEE0B60E}" srcOrd="0" destOrd="0" presId="urn:microsoft.com/office/officeart/2005/8/layout/vList2"/>
    <dgm:cxn modelId="{A233F5D4-CDB7-4172-8E45-CFB13B0A6242}" srcId="{BAD4740B-DC0F-4BB5-97C5-F69DEBC8118D}" destId="{C89B9855-7F0D-42B6-972D-4AD3C8168868}" srcOrd="2" destOrd="0" parTransId="{076B20FD-FE8D-4D0B-8A7A-6F6E9FF1A05F}" sibTransId="{87750F45-EDF2-4AA4-8700-A408488D187E}"/>
    <dgm:cxn modelId="{4776F5D3-6E63-4909-96FC-2AC44042F1D6}" type="presParOf" srcId="{DE109843-9CAA-4A6E-BD48-FEEAE8551350}" destId="{5447C2E4-AEE1-408D-9117-4B18D0371DD3}" srcOrd="0" destOrd="0" presId="urn:microsoft.com/office/officeart/2005/8/layout/vList2"/>
    <dgm:cxn modelId="{ECC24929-951E-471E-94BD-A4BFFA1E0939}" type="presParOf" srcId="{DE109843-9CAA-4A6E-BD48-FEEAE8551350}" destId="{84F0E9E8-C06D-42ED-868D-5120A716E15B}" srcOrd="1" destOrd="0" presId="urn:microsoft.com/office/officeart/2005/8/layout/vList2"/>
    <dgm:cxn modelId="{8D68027E-53D6-4902-B0FD-A5B63A9A9466}" type="presParOf" srcId="{DE109843-9CAA-4A6E-BD48-FEEAE8551350}" destId="{2284A7F0-80F5-4853-BE2C-FDE047D39C5C}" srcOrd="2" destOrd="0" presId="urn:microsoft.com/office/officeart/2005/8/layout/vList2"/>
    <dgm:cxn modelId="{DB6B09E5-F205-418B-9C2B-B471D199236F}" type="presParOf" srcId="{DE109843-9CAA-4A6E-BD48-FEEAE8551350}" destId="{9FA72BBB-D558-47A1-92A6-68A4B501F0FF}" srcOrd="3" destOrd="0" presId="urn:microsoft.com/office/officeart/2005/8/layout/vList2"/>
    <dgm:cxn modelId="{2564B60F-6A46-4868-B7BB-429994D00476}" type="presParOf" srcId="{DE109843-9CAA-4A6E-BD48-FEEAE8551350}" destId="{F8AC7634-4F43-48DB-8379-B9D2BBBF3634}" srcOrd="4" destOrd="0" presId="urn:microsoft.com/office/officeart/2005/8/layout/vList2"/>
    <dgm:cxn modelId="{1A55590D-C290-4A3F-B492-10A5170993FC}" type="presParOf" srcId="{DE109843-9CAA-4A6E-BD48-FEEAE8551350}" destId="{BC02E3FE-E7B2-4861-8122-5C399921311F}" srcOrd="5" destOrd="0" presId="urn:microsoft.com/office/officeart/2005/8/layout/vList2"/>
    <dgm:cxn modelId="{B9CA7A19-6B05-431E-9027-96EE54F82228}" type="presParOf" srcId="{DE109843-9CAA-4A6E-BD48-FEEAE8551350}" destId="{C68C1D9A-D293-4671-A3FA-9DB6EEE0B60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b="0" i="0" dirty="0"/>
            <a:t>Document, document</a:t>
          </a:r>
          <a:r>
            <a:rPr lang="en-US" b="0" i="0"/>
            <a:t>, document.</a:t>
          </a:r>
          <a:endParaRPr lang="en-US" dirty="0"/>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5FB0568C-D800-4B84-A159-EE446F7D25A6}">
      <dgm:prSet/>
      <dgm:spPr/>
      <dgm:t>
        <a:bodyPr/>
        <a:lstStyle/>
        <a:p>
          <a:r>
            <a:rPr lang="en-US" b="0" i="0" dirty="0"/>
            <a:t>Test, monitor and audit.</a:t>
          </a:r>
          <a:endParaRPr lang="en-US" dirty="0"/>
        </a:p>
      </dgm:t>
    </dgm:pt>
    <dgm:pt modelId="{5CB7FFAB-87F3-4A34-9BED-7C39ACFD8AD8}" type="parTrans" cxnId="{25FC0460-6575-446D-81CC-2D63DCD36CB0}">
      <dgm:prSet/>
      <dgm:spPr/>
      <dgm:t>
        <a:bodyPr/>
        <a:lstStyle/>
        <a:p>
          <a:endParaRPr lang="en-US"/>
        </a:p>
      </dgm:t>
    </dgm:pt>
    <dgm:pt modelId="{4E853876-280F-404D-8E4F-E774302E46EF}" type="sibTrans" cxnId="{25FC0460-6575-446D-81CC-2D63DCD36CB0}">
      <dgm:prSet/>
      <dgm:spPr/>
      <dgm:t>
        <a:bodyPr/>
        <a:lstStyle/>
        <a:p>
          <a:endParaRPr lang="en-US"/>
        </a:p>
      </dgm:t>
    </dgm:pt>
    <dgm:pt modelId="{96C38A0A-B61F-425A-8495-BA0DC627113B}">
      <dgm:prSet/>
      <dgm:spPr/>
      <dgm:t>
        <a:bodyPr/>
        <a:lstStyle/>
        <a:p>
          <a:r>
            <a:rPr lang="en-US" b="0" i="0" dirty="0"/>
            <a:t>Rethink credit reporting as a collection tool strategy.</a:t>
          </a:r>
          <a:endParaRPr lang="en-US" dirty="0"/>
        </a:p>
      </dgm:t>
    </dgm:pt>
    <dgm:pt modelId="{E8ECB4F6-0878-49F6-B15B-6B19FE80528B}" type="parTrans" cxnId="{094B969F-D241-498E-8270-70BAFE015F61}">
      <dgm:prSet/>
      <dgm:spPr/>
      <dgm:t>
        <a:bodyPr/>
        <a:lstStyle/>
        <a:p>
          <a:endParaRPr lang="en-US"/>
        </a:p>
      </dgm:t>
    </dgm:pt>
    <dgm:pt modelId="{47FA5B96-DD14-4D3D-9C1B-3A66DC93A427}" type="sibTrans" cxnId="{094B969F-D241-498E-8270-70BAFE015F61}">
      <dgm:prSet/>
      <dgm:spPr/>
      <dgm:t>
        <a:bodyPr/>
        <a:lstStyle/>
        <a:p>
          <a:endParaRPr lang="en-US"/>
        </a:p>
      </dgm:t>
    </dgm:pt>
    <dgm:pt modelId="{46ED966F-C552-4850-B5E4-9CAAFD5B7AA0}">
      <dgm:prSet/>
      <dgm:spPr/>
      <dgm:t>
        <a:bodyPr/>
        <a:lstStyle/>
        <a:p>
          <a:pPr>
            <a:buFont typeface="Arial" panose="020B0604020202020204" pitchFamily="34" charset="0"/>
            <a:buChar char="•"/>
          </a:pPr>
          <a:r>
            <a:rPr lang="en-US" b="0" i="0" dirty="0"/>
            <a:t>Ensure policies, procedures, and rules are up to date with these requirements.</a:t>
          </a:r>
          <a:endParaRPr lang="en-US" dirty="0"/>
        </a:p>
      </dgm:t>
    </dgm:pt>
    <dgm:pt modelId="{70A1E269-7E89-49C5-8318-1FE479503DBE}" type="parTrans" cxnId="{B6625BD5-6351-418D-BC60-55445BE55DAF}">
      <dgm:prSet/>
      <dgm:spPr/>
      <dgm:t>
        <a:bodyPr/>
        <a:lstStyle/>
        <a:p>
          <a:endParaRPr lang="en-US"/>
        </a:p>
      </dgm:t>
    </dgm:pt>
    <dgm:pt modelId="{2D9CB98E-6C02-428B-8737-C8FBFA9377D5}" type="sibTrans" cxnId="{B6625BD5-6351-418D-BC60-55445BE55DAF}">
      <dgm:prSet/>
      <dgm:spPr/>
      <dgm:t>
        <a:bodyPr/>
        <a:lstStyle/>
        <a:p>
          <a:endParaRPr lang="en-US"/>
        </a:p>
      </dgm:t>
    </dgm:pt>
    <dgm:pt modelId="{24E4765B-5D96-4685-867E-299393E7CEA9}">
      <dgm:prSet/>
      <dgm:spPr/>
      <dgm:t>
        <a:bodyPr/>
        <a:lstStyle/>
        <a:p>
          <a:pPr>
            <a:buFont typeface="Arial" panose="020B0604020202020204" pitchFamily="34" charset="0"/>
            <a:buChar char="•"/>
          </a:pPr>
          <a:r>
            <a:rPr lang="en-US" b="0" i="0" dirty="0"/>
            <a:t>Ensure dialing system has proper controls for dialing rules.</a:t>
          </a:r>
        </a:p>
      </dgm:t>
    </dgm:pt>
    <dgm:pt modelId="{8F49DB08-5C9C-403E-B37D-98DBFB0AAFD7}" type="parTrans" cxnId="{2ACCB3D4-795A-43AE-B782-0AF70D846ECA}">
      <dgm:prSet/>
      <dgm:spPr/>
      <dgm:t>
        <a:bodyPr/>
        <a:lstStyle/>
        <a:p>
          <a:endParaRPr lang="en-US"/>
        </a:p>
      </dgm:t>
    </dgm:pt>
    <dgm:pt modelId="{F12C8757-2E8C-4070-B4C4-DFC910ADAC21}" type="sibTrans" cxnId="{2ACCB3D4-795A-43AE-B782-0AF70D846ECA}">
      <dgm:prSet/>
      <dgm:spPr/>
      <dgm:t>
        <a:bodyPr/>
        <a:lstStyle/>
        <a:p>
          <a:endParaRPr lang="en-US"/>
        </a:p>
      </dgm:t>
    </dgm:pt>
    <dgm:pt modelId="{9D965171-3B57-40DF-B9CE-E68420CBB94C}">
      <dgm:prSet/>
      <dgm:spPr/>
      <dgm:t>
        <a:bodyPr/>
        <a:lstStyle/>
        <a:p>
          <a:pPr>
            <a:buFont typeface="Arial" panose="020B0604020202020204" pitchFamily="34" charset="0"/>
            <a:buChar char="•"/>
          </a:pPr>
          <a:r>
            <a:rPr lang="en-US" b="0" i="0"/>
            <a:t>Align training to set out the expectations with regards to these items.</a:t>
          </a:r>
        </a:p>
      </dgm:t>
    </dgm:pt>
    <dgm:pt modelId="{28AEB062-1B1B-4508-9836-EA7BB780C3A4}" type="parTrans" cxnId="{5B0F2BFF-7682-442C-8634-830C0E173057}">
      <dgm:prSet/>
      <dgm:spPr/>
      <dgm:t>
        <a:bodyPr/>
        <a:lstStyle/>
        <a:p>
          <a:endParaRPr lang="en-US"/>
        </a:p>
      </dgm:t>
    </dgm:pt>
    <dgm:pt modelId="{A02F72C4-F671-4752-BACF-58ABDB255E7F}" type="sibTrans" cxnId="{5B0F2BFF-7682-442C-8634-830C0E173057}">
      <dgm:prSet/>
      <dgm:spPr/>
      <dgm:t>
        <a:bodyPr/>
        <a:lstStyle/>
        <a:p>
          <a:endParaRPr lang="en-US"/>
        </a:p>
      </dgm:t>
    </dgm:pt>
    <dgm:pt modelId="{B689C4E1-E0BE-46A9-B4D2-2B4074ABA781}">
      <dgm:prSet/>
      <dgm:spPr/>
      <dgm:t>
        <a:bodyPr/>
        <a:lstStyle/>
        <a:p>
          <a:pPr>
            <a:buFont typeface="Arial" panose="020B0604020202020204" pitchFamily="34" charset="0"/>
            <a:buChar char="•"/>
          </a:pPr>
          <a:r>
            <a:rPr lang="en-US" b="0" i="0" dirty="0"/>
            <a:t>Create audit functions to verify compliance.</a:t>
          </a:r>
        </a:p>
      </dgm:t>
    </dgm:pt>
    <dgm:pt modelId="{49702431-95B9-4D9A-ABB3-92C4F6DE5731}" type="parTrans" cxnId="{6194E1AD-99F5-459D-9BCD-57D1F0D1A660}">
      <dgm:prSet/>
      <dgm:spPr/>
      <dgm:t>
        <a:bodyPr/>
        <a:lstStyle/>
        <a:p>
          <a:endParaRPr lang="en-US"/>
        </a:p>
      </dgm:t>
    </dgm:pt>
    <dgm:pt modelId="{53699210-42DD-4866-8BBC-2D74E415046F}" type="sibTrans" cxnId="{6194E1AD-99F5-459D-9BCD-57D1F0D1A660}">
      <dgm:prSet/>
      <dgm:spPr/>
      <dgm:t>
        <a:bodyPr/>
        <a:lstStyle/>
        <a:p>
          <a:endParaRPr lang="en-US"/>
        </a:p>
      </dgm:t>
    </dgm:pt>
    <dgm:pt modelId="{F643C55A-5B97-48B4-AE8B-A5A31B93F75D}">
      <dgm:prSet/>
      <dgm:spPr/>
      <dgm:t>
        <a:bodyPr/>
        <a:lstStyle/>
        <a:p>
          <a:pPr>
            <a:buFont typeface="Arial" panose="020B0604020202020204" pitchFamily="34" charset="0"/>
            <a:buChar char="•"/>
          </a:pPr>
          <a:r>
            <a:rPr lang="en-US" b="0" i="0" dirty="0"/>
            <a:t>Audit compliance to the training and expectations (call monitoring would be the primary audit).</a:t>
          </a:r>
        </a:p>
      </dgm:t>
    </dgm:pt>
    <dgm:pt modelId="{3C474CD1-68DB-42C5-9683-D12B7857B833}" type="parTrans" cxnId="{2CF05C4E-8CA4-467A-9726-27262D6FFDF7}">
      <dgm:prSet/>
      <dgm:spPr/>
      <dgm:t>
        <a:bodyPr/>
        <a:lstStyle/>
        <a:p>
          <a:endParaRPr lang="en-US"/>
        </a:p>
      </dgm:t>
    </dgm:pt>
    <dgm:pt modelId="{9322FDF0-CEC2-4770-A7D1-F54E04E5C6A8}" type="sibTrans" cxnId="{2CF05C4E-8CA4-467A-9726-27262D6FFDF7}">
      <dgm:prSet/>
      <dgm:spPr/>
      <dgm:t>
        <a:bodyPr/>
        <a:lstStyle/>
        <a:p>
          <a:endParaRPr lang="en-US"/>
        </a:p>
      </dgm:t>
    </dgm:pt>
    <dgm:pt modelId="{6661EA34-EDB5-44AA-BD11-128E0DABB758}">
      <dgm:prSet/>
      <dgm:spPr/>
      <dgm:t>
        <a:bodyPr/>
        <a:lstStyle/>
        <a:p>
          <a:r>
            <a:rPr lang="en-US" b="0" i="0" dirty="0"/>
            <a:t>Make sure your technology properly tracks call frequency caps, and prevents calling in excess of those caps.</a:t>
          </a:r>
        </a:p>
      </dgm:t>
    </dgm:pt>
    <dgm:pt modelId="{B6707FCD-5724-4FFD-95DD-FA37A1C11F69}" type="parTrans" cxnId="{C5539066-5368-47D0-BAA6-C63AD01CC6A4}">
      <dgm:prSet/>
      <dgm:spPr/>
      <dgm:t>
        <a:bodyPr/>
        <a:lstStyle/>
        <a:p>
          <a:endParaRPr lang="en-US"/>
        </a:p>
      </dgm:t>
    </dgm:pt>
    <dgm:pt modelId="{352E662B-616D-418E-84DD-84F1A8ACA44B}" type="sibTrans" cxnId="{C5539066-5368-47D0-BAA6-C63AD01CC6A4}">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9">
        <dgm:presLayoutVars>
          <dgm:chMax val="0"/>
          <dgm:bulletEnabled val="1"/>
        </dgm:presLayoutVars>
      </dgm:prSet>
      <dgm:spPr/>
    </dgm:pt>
    <dgm:pt modelId="{1CDFD4C1-5AEA-4B17-8C13-4A426FB84E25}" type="pres">
      <dgm:prSet presAssocID="{21196001-0580-4ECB-AB6B-65444ABED388}" presName="spacer" presStyleCnt="0"/>
      <dgm:spPr/>
    </dgm:pt>
    <dgm:pt modelId="{D47CFDF4-0830-40D4-9052-4F747E6A80C4}" type="pres">
      <dgm:prSet presAssocID="{5FB0568C-D800-4B84-A159-EE446F7D25A6}" presName="parentText" presStyleLbl="node1" presStyleIdx="1" presStyleCnt="9">
        <dgm:presLayoutVars>
          <dgm:chMax val="0"/>
          <dgm:bulletEnabled val="1"/>
        </dgm:presLayoutVars>
      </dgm:prSet>
      <dgm:spPr/>
    </dgm:pt>
    <dgm:pt modelId="{EE30A1E8-4AD5-4165-8505-FCF3ABE9E71B}" type="pres">
      <dgm:prSet presAssocID="{4E853876-280F-404D-8E4F-E774302E46EF}" presName="spacer" presStyleCnt="0"/>
      <dgm:spPr/>
    </dgm:pt>
    <dgm:pt modelId="{82121FB6-54CA-46DB-9E29-066D03F32EFF}" type="pres">
      <dgm:prSet presAssocID="{96C38A0A-B61F-425A-8495-BA0DC627113B}" presName="parentText" presStyleLbl="node1" presStyleIdx="2" presStyleCnt="9">
        <dgm:presLayoutVars>
          <dgm:chMax val="0"/>
          <dgm:bulletEnabled val="1"/>
        </dgm:presLayoutVars>
      </dgm:prSet>
      <dgm:spPr/>
    </dgm:pt>
    <dgm:pt modelId="{661C4CBF-C2F5-442E-B520-B0C8076FF36C}" type="pres">
      <dgm:prSet presAssocID="{47FA5B96-DD14-4D3D-9C1B-3A66DC93A427}" presName="spacer" presStyleCnt="0"/>
      <dgm:spPr/>
    </dgm:pt>
    <dgm:pt modelId="{E05E5B2C-67F2-44B5-91CF-220B08B626D1}" type="pres">
      <dgm:prSet presAssocID="{46ED966F-C552-4850-B5E4-9CAAFD5B7AA0}" presName="parentText" presStyleLbl="node1" presStyleIdx="3" presStyleCnt="9">
        <dgm:presLayoutVars>
          <dgm:chMax val="0"/>
          <dgm:bulletEnabled val="1"/>
        </dgm:presLayoutVars>
      </dgm:prSet>
      <dgm:spPr/>
    </dgm:pt>
    <dgm:pt modelId="{313C9BE1-EAB2-439D-91E1-5317786B1CFB}" type="pres">
      <dgm:prSet presAssocID="{2D9CB98E-6C02-428B-8737-C8FBFA9377D5}" presName="spacer" presStyleCnt="0"/>
      <dgm:spPr/>
    </dgm:pt>
    <dgm:pt modelId="{8D279D70-9C02-452D-937B-398883846CEC}" type="pres">
      <dgm:prSet presAssocID="{24E4765B-5D96-4685-867E-299393E7CEA9}" presName="parentText" presStyleLbl="node1" presStyleIdx="4" presStyleCnt="9">
        <dgm:presLayoutVars>
          <dgm:chMax val="0"/>
          <dgm:bulletEnabled val="1"/>
        </dgm:presLayoutVars>
      </dgm:prSet>
      <dgm:spPr/>
    </dgm:pt>
    <dgm:pt modelId="{86D4EEC8-5760-4DE6-974E-8A906C287572}" type="pres">
      <dgm:prSet presAssocID="{F12C8757-2E8C-4070-B4C4-DFC910ADAC21}" presName="spacer" presStyleCnt="0"/>
      <dgm:spPr/>
    </dgm:pt>
    <dgm:pt modelId="{5AF9847F-47D6-41C1-8474-64BF5B1D7383}" type="pres">
      <dgm:prSet presAssocID="{9D965171-3B57-40DF-B9CE-E68420CBB94C}" presName="parentText" presStyleLbl="node1" presStyleIdx="5" presStyleCnt="9">
        <dgm:presLayoutVars>
          <dgm:chMax val="0"/>
          <dgm:bulletEnabled val="1"/>
        </dgm:presLayoutVars>
      </dgm:prSet>
      <dgm:spPr/>
    </dgm:pt>
    <dgm:pt modelId="{704A84F2-1554-4F2C-B736-ED657F75AE7E}" type="pres">
      <dgm:prSet presAssocID="{A02F72C4-F671-4752-BACF-58ABDB255E7F}" presName="spacer" presStyleCnt="0"/>
      <dgm:spPr/>
    </dgm:pt>
    <dgm:pt modelId="{D9117D41-5E22-4A28-830B-10EDB07B7C98}" type="pres">
      <dgm:prSet presAssocID="{B689C4E1-E0BE-46A9-B4D2-2B4074ABA781}" presName="parentText" presStyleLbl="node1" presStyleIdx="6" presStyleCnt="9">
        <dgm:presLayoutVars>
          <dgm:chMax val="0"/>
          <dgm:bulletEnabled val="1"/>
        </dgm:presLayoutVars>
      </dgm:prSet>
      <dgm:spPr/>
    </dgm:pt>
    <dgm:pt modelId="{D909A8C6-261C-426C-AE49-037793EDF640}" type="pres">
      <dgm:prSet presAssocID="{53699210-42DD-4866-8BBC-2D74E415046F}" presName="spacer" presStyleCnt="0"/>
      <dgm:spPr/>
    </dgm:pt>
    <dgm:pt modelId="{77D15E07-56E0-40B0-8E66-B499E46841CB}" type="pres">
      <dgm:prSet presAssocID="{F643C55A-5B97-48B4-AE8B-A5A31B93F75D}" presName="parentText" presStyleLbl="node1" presStyleIdx="7" presStyleCnt="9">
        <dgm:presLayoutVars>
          <dgm:chMax val="0"/>
          <dgm:bulletEnabled val="1"/>
        </dgm:presLayoutVars>
      </dgm:prSet>
      <dgm:spPr/>
    </dgm:pt>
    <dgm:pt modelId="{4B0A5484-4CF0-4645-BA46-4893FEDE5B72}" type="pres">
      <dgm:prSet presAssocID="{9322FDF0-CEC2-4770-A7D1-F54E04E5C6A8}" presName="spacer" presStyleCnt="0"/>
      <dgm:spPr/>
    </dgm:pt>
    <dgm:pt modelId="{BEB3E6CC-1866-4C67-A55B-19F1462C20F0}" type="pres">
      <dgm:prSet presAssocID="{6661EA34-EDB5-44AA-BD11-128E0DABB758}" presName="parentText" presStyleLbl="node1" presStyleIdx="8" presStyleCnt="9">
        <dgm:presLayoutVars>
          <dgm:chMax val="0"/>
          <dgm:bulletEnabled val="1"/>
        </dgm:presLayoutVars>
      </dgm:prSet>
      <dgm:spPr/>
    </dgm:pt>
  </dgm:ptLst>
  <dgm:cxnLst>
    <dgm:cxn modelId="{3E90B016-9753-4FF9-B806-C0C2275E4882}" type="presOf" srcId="{6661EA34-EDB5-44AA-BD11-128E0DABB758}" destId="{BEB3E6CC-1866-4C67-A55B-19F1462C20F0}" srcOrd="0" destOrd="0" presId="urn:microsoft.com/office/officeart/2005/8/layout/vList2"/>
    <dgm:cxn modelId="{C831B93A-8588-4793-8DF4-977E26BC9761}" type="presOf" srcId="{46ED966F-C552-4850-B5E4-9CAAFD5B7AA0}" destId="{E05E5B2C-67F2-44B5-91CF-220B08B626D1}" srcOrd="0" destOrd="0" presId="urn:microsoft.com/office/officeart/2005/8/layout/vList2"/>
    <dgm:cxn modelId="{B6E2403C-7D83-4B69-98B6-9E1E64CD62E7}" type="presOf" srcId="{24E4765B-5D96-4685-867E-299393E7CEA9}" destId="{8D279D70-9C02-452D-937B-398883846CEC}" srcOrd="0" destOrd="0" presId="urn:microsoft.com/office/officeart/2005/8/layout/vList2"/>
    <dgm:cxn modelId="{25FC0460-6575-446D-81CC-2D63DCD36CB0}" srcId="{BAD4740B-DC0F-4BB5-97C5-F69DEBC8118D}" destId="{5FB0568C-D800-4B84-A159-EE446F7D25A6}" srcOrd="1" destOrd="0" parTransId="{5CB7FFAB-87F3-4A34-9BED-7C39ACFD8AD8}" sibTransId="{4E853876-280F-404D-8E4F-E774302E46EF}"/>
    <dgm:cxn modelId="{C5539066-5368-47D0-BAA6-C63AD01CC6A4}" srcId="{BAD4740B-DC0F-4BB5-97C5-F69DEBC8118D}" destId="{6661EA34-EDB5-44AA-BD11-128E0DABB758}" srcOrd="8" destOrd="0" parTransId="{B6707FCD-5724-4FFD-95DD-FA37A1C11F69}" sibTransId="{352E662B-616D-418E-84DD-84F1A8ACA44B}"/>
    <dgm:cxn modelId="{2FB8164B-A3A3-49CE-B557-DBF0E0906258}" type="presOf" srcId="{9D965171-3B57-40DF-B9CE-E68420CBB94C}" destId="{5AF9847F-47D6-41C1-8474-64BF5B1D7383}" srcOrd="0" destOrd="0" presId="urn:microsoft.com/office/officeart/2005/8/layout/vList2"/>
    <dgm:cxn modelId="{2CF05C4E-8CA4-467A-9726-27262D6FFDF7}" srcId="{BAD4740B-DC0F-4BB5-97C5-F69DEBC8118D}" destId="{F643C55A-5B97-48B4-AE8B-A5A31B93F75D}" srcOrd="7" destOrd="0" parTransId="{3C474CD1-68DB-42C5-9683-D12B7857B833}" sibTransId="{9322FDF0-CEC2-4770-A7D1-F54E04E5C6A8}"/>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A4CEF182-D169-4489-A81B-7A6096EB3CCA}" type="presOf" srcId="{F643C55A-5B97-48B4-AE8B-A5A31B93F75D}" destId="{77D15E07-56E0-40B0-8E66-B499E46841CB}" srcOrd="0" destOrd="0" presId="urn:microsoft.com/office/officeart/2005/8/layout/vList2"/>
    <dgm:cxn modelId="{9E8EC485-3B76-491F-A89D-48DA4A4B591F}" type="presOf" srcId="{96C38A0A-B61F-425A-8495-BA0DC627113B}" destId="{82121FB6-54CA-46DB-9E29-066D03F32EFF}"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094B969F-D241-498E-8270-70BAFE015F61}" srcId="{BAD4740B-DC0F-4BB5-97C5-F69DEBC8118D}" destId="{96C38A0A-B61F-425A-8495-BA0DC627113B}" srcOrd="2" destOrd="0" parTransId="{E8ECB4F6-0878-49F6-B15B-6B19FE80528B}" sibTransId="{47FA5B96-DD14-4D3D-9C1B-3A66DC93A427}"/>
    <dgm:cxn modelId="{6194E1AD-99F5-459D-9BCD-57D1F0D1A660}" srcId="{BAD4740B-DC0F-4BB5-97C5-F69DEBC8118D}" destId="{B689C4E1-E0BE-46A9-B4D2-2B4074ABA781}" srcOrd="6" destOrd="0" parTransId="{49702431-95B9-4D9A-ABB3-92C4F6DE5731}" sibTransId="{53699210-42DD-4866-8BBC-2D74E415046F}"/>
    <dgm:cxn modelId="{4DB54CCE-0901-4ADF-A93D-7E7E32FA75A0}" type="presOf" srcId="{B689C4E1-E0BE-46A9-B4D2-2B4074ABA781}" destId="{D9117D41-5E22-4A28-830B-10EDB07B7C98}" srcOrd="0" destOrd="0" presId="urn:microsoft.com/office/officeart/2005/8/layout/vList2"/>
    <dgm:cxn modelId="{2ACCB3D4-795A-43AE-B782-0AF70D846ECA}" srcId="{BAD4740B-DC0F-4BB5-97C5-F69DEBC8118D}" destId="{24E4765B-5D96-4685-867E-299393E7CEA9}" srcOrd="4" destOrd="0" parTransId="{8F49DB08-5C9C-403E-B37D-98DBFB0AAFD7}" sibTransId="{F12C8757-2E8C-4070-B4C4-DFC910ADAC21}"/>
    <dgm:cxn modelId="{B6625BD5-6351-418D-BC60-55445BE55DAF}" srcId="{BAD4740B-DC0F-4BB5-97C5-F69DEBC8118D}" destId="{46ED966F-C552-4850-B5E4-9CAAFD5B7AA0}" srcOrd="3" destOrd="0" parTransId="{70A1E269-7E89-49C5-8318-1FE479503DBE}" sibTransId="{2D9CB98E-6C02-428B-8737-C8FBFA9377D5}"/>
    <dgm:cxn modelId="{F7A53AEA-0C58-4A95-B2B7-E6EBA4DF9EF5}" type="presOf" srcId="{5FB0568C-D800-4B84-A159-EE446F7D25A6}" destId="{D47CFDF4-0830-40D4-9052-4F747E6A80C4}" srcOrd="0" destOrd="0" presId="urn:microsoft.com/office/officeart/2005/8/layout/vList2"/>
    <dgm:cxn modelId="{5B0F2BFF-7682-442C-8634-830C0E173057}" srcId="{BAD4740B-DC0F-4BB5-97C5-F69DEBC8118D}" destId="{9D965171-3B57-40DF-B9CE-E68420CBB94C}" srcOrd="5" destOrd="0" parTransId="{28AEB062-1B1B-4508-9836-EA7BB780C3A4}" sibTransId="{A02F72C4-F671-4752-BACF-58ABDB255E7F}"/>
    <dgm:cxn modelId="{4776F5D3-6E63-4909-96FC-2AC44042F1D6}" type="presParOf" srcId="{DE109843-9CAA-4A6E-BD48-FEEAE8551350}" destId="{5447C2E4-AEE1-408D-9117-4B18D0371DD3}" srcOrd="0" destOrd="0" presId="urn:microsoft.com/office/officeart/2005/8/layout/vList2"/>
    <dgm:cxn modelId="{B0124D9E-9621-4196-B082-0EB6E3374197}" type="presParOf" srcId="{DE109843-9CAA-4A6E-BD48-FEEAE8551350}" destId="{1CDFD4C1-5AEA-4B17-8C13-4A426FB84E25}" srcOrd="1" destOrd="0" presId="urn:microsoft.com/office/officeart/2005/8/layout/vList2"/>
    <dgm:cxn modelId="{A11B3806-3673-4457-AC81-0560E5327302}" type="presParOf" srcId="{DE109843-9CAA-4A6E-BD48-FEEAE8551350}" destId="{D47CFDF4-0830-40D4-9052-4F747E6A80C4}" srcOrd="2" destOrd="0" presId="urn:microsoft.com/office/officeart/2005/8/layout/vList2"/>
    <dgm:cxn modelId="{848995EA-33C2-4BDF-8DEF-CDF65F16058D}" type="presParOf" srcId="{DE109843-9CAA-4A6E-BD48-FEEAE8551350}" destId="{EE30A1E8-4AD5-4165-8505-FCF3ABE9E71B}" srcOrd="3" destOrd="0" presId="urn:microsoft.com/office/officeart/2005/8/layout/vList2"/>
    <dgm:cxn modelId="{5AAF8903-9AAD-4893-A9AA-745FB29827EF}" type="presParOf" srcId="{DE109843-9CAA-4A6E-BD48-FEEAE8551350}" destId="{82121FB6-54CA-46DB-9E29-066D03F32EFF}" srcOrd="4" destOrd="0" presId="urn:microsoft.com/office/officeart/2005/8/layout/vList2"/>
    <dgm:cxn modelId="{3CB37465-3BA5-4552-AE31-9FE2DE370B10}" type="presParOf" srcId="{DE109843-9CAA-4A6E-BD48-FEEAE8551350}" destId="{661C4CBF-C2F5-442E-B520-B0C8076FF36C}" srcOrd="5" destOrd="0" presId="urn:microsoft.com/office/officeart/2005/8/layout/vList2"/>
    <dgm:cxn modelId="{BA9155D6-5F23-4952-9FBA-489246F61340}" type="presParOf" srcId="{DE109843-9CAA-4A6E-BD48-FEEAE8551350}" destId="{E05E5B2C-67F2-44B5-91CF-220B08B626D1}" srcOrd="6" destOrd="0" presId="urn:microsoft.com/office/officeart/2005/8/layout/vList2"/>
    <dgm:cxn modelId="{54AE83BA-12C6-462B-ADC0-AE7D76332FDC}" type="presParOf" srcId="{DE109843-9CAA-4A6E-BD48-FEEAE8551350}" destId="{313C9BE1-EAB2-439D-91E1-5317786B1CFB}" srcOrd="7" destOrd="0" presId="urn:microsoft.com/office/officeart/2005/8/layout/vList2"/>
    <dgm:cxn modelId="{0CA3B9AB-38B1-43B2-B695-DED99AD6061B}" type="presParOf" srcId="{DE109843-9CAA-4A6E-BD48-FEEAE8551350}" destId="{8D279D70-9C02-452D-937B-398883846CEC}" srcOrd="8" destOrd="0" presId="urn:microsoft.com/office/officeart/2005/8/layout/vList2"/>
    <dgm:cxn modelId="{984D8E39-EB97-4D6E-B2D8-CC3122794558}" type="presParOf" srcId="{DE109843-9CAA-4A6E-BD48-FEEAE8551350}" destId="{86D4EEC8-5760-4DE6-974E-8A906C287572}" srcOrd="9" destOrd="0" presId="urn:microsoft.com/office/officeart/2005/8/layout/vList2"/>
    <dgm:cxn modelId="{66F4C008-86D4-4D8F-AFEB-D8C5CDA448EC}" type="presParOf" srcId="{DE109843-9CAA-4A6E-BD48-FEEAE8551350}" destId="{5AF9847F-47D6-41C1-8474-64BF5B1D7383}" srcOrd="10" destOrd="0" presId="urn:microsoft.com/office/officeart/2005/8/layout/vList2"/>
    <dgm:cxn modelId="{2F38C42E-B028-4A52-9CF7-0BA4BD8EBC73}" type="presParOf" srcId="{DE109843-9CAA-4A6E-BD48-FEEAE8551350}" destId="{704A84F2-1554-4F2C-B736-ED657F75AE7E}" srcOrd="11" destOrd="0" presId="urn:microsoft.com/office/officeart/2005/8/layout/vList2"/>
    <dgm:cxn modelId="{3DFB7D29-E883-4508-A15F-A72C0F4618B3}" type="presParOf" srcId="{DE109843-9CAA-4A6E-BD48-FEEAE8551350}" destId="{D9117D41-5E22-4A28-830B-10EDB07B7C98}" srcOrd="12" destOrd="0" presId="urn:microsoft.com/office/officeart/2005/8/layout/vList2"/>
    <dgm:cxn modelId="{5224C492-31B2-49F6-981E-E606CD33AB09}" type="presParOf" srcId="{DE109843-9CAA-4A6E-BD48-FEEAE8551350}" destId="{D909A8C6-261C-426C-AE49-037793EDF640}" srcOrd="13" destOrd="0" presId="urn:microsoft.com/office/officeart/2005/8/layout/vList2"/>
    <dgm:cxn modelId="{BA961C22-F301-43E1-A59A-405589FB47F8}" type="presParOf" srcId="{DE109843-9CAA-4A6E-BD48-FEEAE8551350}" destId="{77D15E07-56E0-40B0-8E66-B499E46841CB}" srcOrd="14" destOrd="0" presId="urn:microsoft.com/office/officeart/2005/8/layout/vList2"/>
    <dgm:cxn modelId="{C4E5DB4B-A546-4E29-930F-2BAEBB036DF7}" type="presParOf" srcId="{DE109843-9CAA-4A6E-BD48-FEEAE8551350}" destId="{4B0A5484-4CF0-4645-BA46-4893FEDE5B72}" srcOrd="15" destOrd="0" presId="urn:microsoft.com/office/officeart/2005/8/layout/vList2"/>
    <dgm:cxn modelId="{9D3EC5D1-F065-486F-B2E9-E77E643925FC}" type="presParOf" srcId="{DE109843-9CAA-4A6E-BD48-FEEAE8551350}" destId="{BEB3E6CC-1866-4C67-A55B-19F1462C20F0}"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38AAC-695F-446B-BF65-96529FEC01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CF798C6-F66A-43ED-8924-BA56343C99C6}">
      <dgm:prSet/>
      <dgm:spPr>
        <a:solidFill>
          <a:schemeClr val="accent1"/>
        </a:solidFill>
      </dgm:spPr>
      <dgm:t>
        <a:bodyPr/>
        <a:lstStyle/>
        <a:p>
          <a:r>
            <a:rPr lang="en-US" dirty="0"/>
            <a:t>Harassing, oppressive, or abusive conduct (1006.14)</a:t>
          </a:r>
        </a:p>
      </dgm:t>
    </dgm:pt>
    <dgm:pt modelId="{7D6934A7-FE93-4138-A98C-5D08081F6CF0}" type="parTrans" cxnId="{6CF09A55-13BB-41BE-9B2D-48B028C5F1D7}">
      <dgm:prSet/>
      <dgm:spPr/>
      <dgm:t>
        <a:bodyPr/>
        <a:lstStyle/>
        <a:p>
          <a:endParaRPr lang="en-US"/>
        </a:p>
      </dgm:t>
    </dgm:pt>
    <dgm:pt modelId="{35A11B4E-928D-4E3C-BDC3-83899B3B989A}" type="sibTrans" cxnId="{6CF09A55-13BB-41BE-9B2D-48B028C5F1D7}">
      <dgm:prSet/>
      <dgm:spPr/>
      <dgm:t>
        <a:bodyPr/>
        <a:lstStyle/>
        <a:p>
          <a:endParaRPr lang="en-US"/>
        </a:p>
      </dgm:t>
    </dgm:pt>
    <dgm:pt modelId="{9CEB6109-7D94-4BC6-A631-831B0F7B02E9}">
      <dgm:prSet/>
      <dgm:spPr>
        <a:solidFill>
          <a:schemeClr val="accent1"/>
        </a:solidFill>
      </dgm:spPr>
      <dgm:t>
        <a:bodyPr/>
        <a:lstStyle/>
        <a:p>
          <a:r>
            <a:rPr lang="en-US" dirty="0"/>
            <a:t>False, deceptive, or misleading representations or means (1006.18)</a:t>
          </a:r>
        </a:p>
      </dgm:t>
    </dgm:pt>
    <dgm:pt modelId="{6BBA8528-4C6A-4388-87E3-AA5A9B3330FF}" type="parTrans" cxnId="{E2EAB4F9-4E77-42D5-8E54-69D53286620B}">
      <dgm:prSet/>
      <dgm:spPr/>
      <dgm:t>
        <a:bodyPr/>
        <a:lstStyle/>
        <a:p>
          <a:endParaRPr lang="en-US"/>
        </a:p>
      </dgm:t>
    </dgm:pt>
    <dgm:pt modelId="{B34D0AF3-2AA2-467C-BA72-115F465D4B33}" type="sibTrans" cxnId="{E2EAB4F9-4E77-42D5-8E54-69D53286620B}">
      <dgm:prSet/>
      <dgm:spPr/>
      <dgm:t>
        <a:bodyPr/>
        <a:lstStyle/>
        <a:p>
          <a:endParaRPr lang="en-US"/>
        </a:p>
      </dgm:t>
    </dgm:pt>
    <dgm:pt modelId="{55BECBFE-0407-4C45-A072-180C547D48CE}">
      <dgm:prSet/>
      <dgm:spPr>
        <a:solidFill>
          <a:schemeClr val="accent1"/>
        </a:solidFill>
      </dgm:spPr>
      <dgm:t>
        <a:bodyPr/>
        <a:lstStyle/>
        <a:p>
          <a:r>
            <a:rPr lang="en-US" dirty="0"/>
            <a:t>Unfair or unconscionable means (1006.22)</a:t>
          </a:r>
        </a:p>
      </dgm:t>
    </dgm:pt>
    <dgm:pt modelId="{0F4A874E-1314-4C83-A7F1-8AB186C62578}" type="parTrans" cxnId="{567079F5-384A-4B90-B73B-7F8F27749DFB}">
      <dgm:prSet/>
      <dgm:spPr/>
      <dgm:t>
        <a:bodyPr/>
        <a:lstStyle/>
        <a:p>
          <a:endParaRPr lang="en-US"/>
        </a:p>
      </dgm:t>
    </dgm:pt>
    <dgm:pt modelId="{A2D73DEA-177A-4F6C-8A00-C4F34E0EA3C0}" type="sibTrans" cxnId="{567079F5-384A-4B90-B73B-7F8F27749DFB}">
      <dgm:prSet/>
      <dgm:spPr/>
      <dgm:t>
        <a:bodyPr/>
        <a:lstStyle/>
        <a:p>
          <a:endParaRPr lang="en-US"/>
        </a:p>
      </dgm:t>
    </dgm:pt>
    <dgm:pt modelId="{16A3B06A-B949-48B1-8788-AC4C21566D81}">
      <dgm:prSet/>
      <dgm:spPr>
        <a:solidFill>
          <a:schemeClr val="accent1"/>
        </a:solidFill>
      </dgm:spPr>
      <dgm:t>
        <a:bodyPr/>
        <a:lstStyle/>
        <a:p>
          <a:r>
            <a:rPr lang="en-US" dirty="0"/>
            <a:t>Other prohibited practices (1006.30)</a:t>
          </a:r>
        </a:p>
      </dgm:t>
    </dgm:pt>
    <dgm:pt modelId="{44901CA0-A4C5-4172-BFF2-D62F827E1299}" type="parTrans" cxnId="{F2465C9A-5AAF-4FEC-8E4B-5B13A2F8E475}">
      <dgm:prSet/>
      <dgm:spPr/>
      <dgm:t>
        <a:bodyPr/>
        <a:lstStyle/>
        <a:p>
          <a:endParaRPr lang="en-US"/>
        </a:p>
      </dgm:t>
    </dgm:pt>
    <dgm:pt modelId="{3D8F10EE-185C-41E1-95A6-5BA482BDD29E}" type="sibTrans" cxnId="{F2465C9A-5AAF-4FEC-8E4B-5B13A2F8E475}">
      <dgm:prSet/>
      <dgm:spPr/>
      <dgm:t>
        <a:bodyPr/>
        <a:lstStyle/>
        <a:p>
          <a:endParaRPr lang="en-US"/>
        </a:p>
      </dgm:t>
    </dgm:pt>
    <dgm:pt modelId="{8C264633-FF8D-444C-9800-07A63145241A}" type="pres">
      <dgm:prSet presAssocID="{C7238AAC-695F-446B-BF65-96529FEC0167}" presName="linear" presStyleCnt="0">
        <dgm:presLayoutVars>
          <dgm:animLvl val="lvl"/>
          <dgm:resizeHandles val="exact"/>
        </dgm:presLayoutVars>
      </dgm:prSet>
      <dgm:spPr/>
    </dgm:pt>
    <dgm:pt modelId="{01C98356-0D30-4883-9245-9DA2973AC890}" type="pres">
      <dgm:prSet presAssocID="{1CF798C6-F66A-43ED-8924-BA56343C99C6}" presName="parentText" presStyleLbl="node1" presStyleIdx="0" presStyleCnt="4">
        <dgm:presLayoutVars>
          <dgm:chMax val="0"/>
          <dgm:bulletEnabled val="1"/>
        </dgm:presLayoutVars>
      </dgm:prSet>
      <dgm:spPr/>
    </dgm:pt>
    <dgm:pt modelId="{11C0AB95-8382-4FFB-BAA6-1E6060A6663E}" type="pres">
      <dgm:prSet presAssocID="{35A11B4E-928D-4E3C-BDC3-83899B3B989A}" presName="spacer" presStyleCnt="0"/>
      <dgm:spPr/>
    </dgm:pt>
    <dgm:pt modelId="{1F4548F5-0642-4A5E-B76C-AD5CF0A3379B}" type="pres">
      <dgm:prSet presAssocID="{9CEB6109-7D94-4BC6-A631-831B0F7B02E9}" presName="parentText" presStyleLbl="node1" presStyleIdx="1" presStyleCnt="4">
        <dgm:presLayoutVars>
          <dgm:chMax val="0"/>
          <dgm:bulletEnabled val="1"/>
        </dgm:presLayoutVars>
      </dgm:prSet>
      <dgm:spPr/>
    </dgm:pt>
    <dgm:pt modelId="{B404062F-14F8-428C-9D81-6982306ECB8C}" type="pres">
      <dgm:prSet presAssocID="{B34D0AF3-2AA2-467C-BA72-115F465D4B33}" presName="spacer" presStyleCnt="0"/>
      <dgm:spPr/>
    </dgm:pt>
    <dgm:pt modelId="{2D99E168-1FFE-4190-B8CB-68ADDB85D61A}" type="pres">
      <dgm:prSet presAssocID="{55BECBFE-0407-4C45-A072-180C547D48CE}" presName="parentText" presStyleLbl="node1" presStyleIdx="2" presStyleCnt="4">
        <dgm:presLayoutVars>
          <dgm:chMax val="0"/>
          <dgm:bulletEnabled val="1"/>
        </dgm:presLayoutVars>
      </dgm:prSet>
      <dgm:spPr/>
    </dgm:pt>
    <dgm:pt modelId="{26CC01D0-0DCE-4F0A-A305-6A40F77BC655}" type="pres">
      <dgm:prSet presAssocID="{A2D73DEA-177A-4F6C-8A00-C4F34E0EA3C0}" presName="spacer" presStyleCnt="0"/>
      <dgm:spPr/>
    </dgm:pt>
    <dgm:pt modelId="{9F311C1D-4E45-4826-AAA9-8BC3EA6B5E39}" type="pres">
      <dgm:prSet presAssocID="{16A3B06A-B949-48B1-8788-AC4C21566D81}" presName="parentText" presStyleLbl="node1" presStyleIdx="3" presStyleCnt="4">
        <dgm:presLayoutVars>
          <dgm:chMax val="0"/>
          <dgm:bulletEnabled val="1"/>
        </dgm:presLayoutVars>
      </dgm:prSet>
      <dgm:spPr/>
    </dgm:pt>
  </dgm:ptLst>
  <dgm:cxnLst>
    <dgm:cxn modelId="{AB529E18-3C98-4539-A1CE-498EA016B4F1}" type="presOf" srcId="{16A3B06A-B949-48B1-8788-AC4C21566D81}" destId="{9F311C1D-4E45-4826-AAA9-8BC3EA6B5E39}" srcOrd="0" destOrd="0" presId="urn:microsoft.com/office/officeart/2005/8/layout/vList2"/>
    <dgm:cxn modelId="{E908A13D-F7B6-41BD-9001-8C98A677B2AF}" type="presOf" srcId="{55BECBFE-0407-4C45-A072-180C547D48CE}" destId="{2D99E168-1FFE-4190-B8CB-68ADDB85D61A}" srcOrd="0" destOrd="0" presId="urn:microsoft.com/office/officeart/2005/8/layout/vList2"/>
    <dgm:cxn modelId="{35182748-38CC-429A-8B18-60C6C6760E82}" type="presOf" srcId="{9CEB6109-7D94-4BC6-A631-831B0F7B02E9}" destId="{1F4548F5-0642-4A5E-B76C-AD5CF0A3379B}" srcOrd="0" destOrd="0" presId="urn:microsoft.com/office/officeart/2005/8/layout/vList2"/>
    <dgm:cxn modelId="{6CF09A55-13BB-41BE-9B2D-48B028C5F1D7}" srcId="{C7238AAC-695F-446B-BF65-96529FEC0167}" destId="{1CF798C6-F66A-43ED-8924-BA56343C99C6}" srcOrd="0" destOrd="0" parTransId="{7D6934A7-FE93-4138-A98C-5D08081F6CF0}" sibTransId="{35A11B4E-928D-4E3C-BDC3-83899B3B989A}"/>
    <dgm:cxn modelId="{F2465C9A-5AAF-4FEC-8E4B-5B13A2F8E475}" srcId="{C7238AAC-695F-446B-BF65-96529FEC0167}" destId="{16A3B06A-B949-48B1-8788-AC4C21566D81}" srcOrd="3" destOrd="0" parTransId="{44901CA0-A4C5-4172-BFF2-D62F827E1299}" sibTransId="{3D8F10EE-185C-41E1-95A6-5BA482BDD29E}"/>
    <dgm:cxn modelId="{22B3849D-6EE2-4817-BC23-0AA95AA4E8A1}" type="presOf" srcId="{C7238AAC-695F-446B-BF65-96529FEC0167}" destId="{8C264633-FF8D-444C-9800-07A63145241A}" srcOrd="0" destOrd="0" presId="urn:microsoft.com/office/officeart/2005/8/layout/vList2"/>
    <dgm:cxn modelId="{9569ACE3-32CF-4150-A5AE-72DD891A353E}" type="presOf" srcId="{1CF798C6-F66A-43ED-8924-BA56343C99C6}" destId="{01C98356-0D30-4883-9245-9DA2973AC890}" srcOrd="0" destOrd="0" presId="urn:microsoft.com/office/officeart/2005/8/layout/vList2"/>
    <dgm:cxn modelId="{567079F5-384A-4B90-B73B-7F8F27749DFB}" srcId="{C7238AAC-695F-446B-BF65-96529FEC0167}" destId="{55BECBFE-0407-4C45-A072-180C547D48CE}" srcOrd="2" destOrd="0" parTransId="{0F4A874E-1314-4C83-A7F1-8AB186C62578}" sibTransId="{A2D73DEA-177A-4F6C-8A00-C4F34E0EA3C0}"/>
    <dgm:cxn modelId="{E2EAB4F9-4E77-42D5-8E54-69D53286620B}" srcId="{C7238AAC-695F-446B-BF65-96529FEC0167}" destId="{9CEB6109-7D94-4BC6-A631-831B0F7B02E9}" srcOrd="1" destOrd="0" parTransId="{6BBA8528-4C6A-4388-87E3-AA5A9B3330FF}" sibTransId="{B34D0AF3-2AA2-467C-BA72-115F465D4B33}"/>
    <dgm:cxn modelId="{A95DECD6-3558-4FD1-AF6B-0967AEB6FD26}" type="presParOf" srcId="{8C264633-FF8D-444C-9800-07A63145241A}" destId="{01C98356-0D30-4883-9245-9DA2973AC890}" srcOrd="0" destOrd="0" presId="urn:microsoft.com/office/officeart/2005/8/layout/vList2"/>
    <dgm:cxn modelId="{51EBACD5-E531-4A8E-B1EA-FA242A12659A}" type="presParOf" srcId="{8C264633-FF8D-444C-9800-07A63145241A}" destId="{11C0AB95-8382-4FFB-BAA6-1E6060A6663E}" srcOrd="1" destOrd="0" presId="urn:microsoft.com/office/officeart/2005/8/layout/vList2"/>
    <dgm:cxn modelId="{120E40DA-E706-4AF0-8A0F-171CF16E5079}" type="presParOf" srcId="{8C264633-FF8D-444C-9800-07A63145241A}" destId="{1F4548F5-0642-4A5E-B76C-AD5CF0A3379B}" srcOrd="2" destOrd="0" presId="urn:microsoft.com/office/officeart/2005/8/layout/vList2"/>
    <dgm:cxn modelId="{89A0A152-B936-4F2C-877C-8E6F0EF7B44D}" type="presParOf" srcId="{8C264633-FF8D-444C-9800-07A63145241A}" destId="{B404062F-14F8-428C-9D81-6982306ECB8C}" srcOrd="3" destOrd="0" presId="urn:microsoft.com/office/officeart/2005/8/layout/vList2"/>
    <dgm:cxn modelId="{D3CAD1E1-65AD-4A39-9F62-9E3AA1033EDC}" type="presParOf" srcId="{8C264633-FF8D-444C-9800-07A63145241A}" destId="{2D99E168-1FFE-4190-B8CB-68ADDB85D61A}" srcOrd="4" destOrd="0" presId="urn:microsoft.com/office/officeart/2005/8/layout/vList2"/>
    <dgm:cxn modelId="{C2AEE1E0-1778-4DBC-B305-5A9BFCED71E4}" type="presParOf" srcId="{8C264633-FF8D-444C-9800-07A63145241A}" destId="{26CC01D0-0DCE-4F0A-A305-6A40F77BC655}" srcOrd="5" destOrd="0" presId="urn:microsoft.com/office/officeart/2005/8/layout/vList2"/>
    <dgm:cxn modelId="{A8847CE0-E4EF-40AD-995C-A3E772C8788B}" type="presParOf" srcId="{8C264633-FF8D-444C-9800-07A63145241A}" destId="{9F311C1D-4E45-4826-AAA9-8BC3EA6B5E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a:t>Section 14 restates section 1692d of the FDCPA with regards to harassment and abuse.</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D7DE5B81-A668-4858-98B3-B197CC44F1B3}">
      <dgm:prSet/>
      <dgm:spPr/>
      <dgm:t>
        <a:bodyPr/>
        <a:lstStyle/>
        <a:p>
          <a:r>
            <a:rPr lang="en-US"/>
            <a:t>It clarifies FDCPA section 806(5) that prohibits a debt collector from “causing a telephone to ring or engaging any person in telephone conversation repeatedly or continuously with intent to annoy, abuse, or harass any person at the called number.”</a:t>
          </a:r>
        </a:p>
      </dgm:t>
    </dgm:pt>
    <dgm:pt modelId="{B0E5D661-132E-4A37-A1B8-85C87D23EECB}" type="parTrans" cxnId="{F7784BCD-0001-424C-8A74-2FCFAD5A6917}">
      <dgm:prSet/>
      <dgm:spPr/>
      <dgm:t>
        <a:bodyPr/>
        <a:lstStyle/>
        <a:p>
          <a:endParaRPr lang="en-US"/>
        </a:p>
      </dgm:t>
    </dgm:pt>
    <dgm:pt modelId="{4DD1EB12-7EAD-4426-8533-E24F230ABEBC}" type="sibTrans" cxnId="{F7784BCD-0001-424C-8A74-2FCFAD5A6917}">
      <dgm:prSet/>
      <dgm:spPr/>
    </dgm:pt>
    <dgm:pt modelId="{8F2BF8E4-7816-42F5-BD64-0CDD93FD5577}">
      <dgm:prSet/>
      <dgm:spPr/>
      <dgm:t>
        <a:bodyPr/>
        <a:lstStyle/>
        <a:p>
          <a:r>
            <a:rPr lang="en-US" dirty="0"/>
            <a:t>It does this by proposing a “7 calls in 7 days” limit, with 1 contact per 7 days.</a:t>
          </a:r>
        </a:p>
      </dgm:t>
    </dgm:pt>
    <dgm:pt modelId="{4D5EC249-0555-4A59-BEFD-39FF80FEEDCB}" type="parTrans" cxnId="{1E258063-C2C5-48C2-8B2C-6FE5FF16A1C9}">
      <dgm:prSet/>
      <dgm:spPr/>
      <dgm:t>
        <a:bodyPr/>
        <a:lstStyle/>
        <a:p>
          <a:endParaRPr lang="en-US"/>
        </a:p>
      </dgm:t>
    </dgm:pt>
    <dgm:pt modelId="{B4881F4D-2EFF-49DF-9DA8-1BED27928FD8}" type="sibTrans" cxnId="{1E258063-C2C5-48C2-8B2C-6FE5FF16A1C9}">
      <dgm:prSet/>
      <dgm:spPr/>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3">
        <dgm:presLayoutVars>
          <dgm:chMax val="0"/>
          <dgm:bulletEnabled val="1"/>
        </dgm:presLayoutVars>
      </dgm:prSet>
      <dgm:spPr/>
    </dgm:pt>
    <dgm:pt modelId="{90E2F055-61FF-4417-A145-FCCAA12E447E}" type="pres">
      <dgm:prSet presAssocID="{21196001-0580-4ECB-AB6B-65444ABED388}" presName="spacer" presStyleCnt="0"/>
      <dgm:spPr/>
    </dgm:pt>
    <dgm:pt modelId="{8110C628-4F7F-47B3-B06A-E1C713A4B637}" type="pres">
      <dgm:prSet presAssocID="{D7DE5B81-A668-4858-98B3-B197CC44F1B3}" presName="parentText" presStyleLbl="node1" presStyleIdx="1" presStyleCnt="3">
        <dgm:presLayoutVars>
          <dgm:chMax val="0"/>
          <dgm:bulletEnabled val="1"/>
        </dgm:presLayoutVars>
      </dgm:prSet>
      <dgm:spPr/>
    </dgm:pt>
    <dgm:pt modelId="{4977672A-D96B-4F30-A53E-EC22A5F807EA}" type="pres">
      <dgm:prSet presAssocID="{4DD1EB12-7EAD-4426-8533-E24F230ABEBC}" presName="spacer" presStyleCnt="0"/>
      <dgm:spPr/>
    </dgm:pt>
    <dgm:pt modelId="{AB0A7C40-DF04-4E43-A49B-8B397E5CFB15}" type="pres">
      <dgm:prSet presAssocID="{8F2BF8E4-7816-42F5-BD64-0CDD93FD5577}" presName="parentText" presStyleLbl="node1" presStyleIdx="2" presStyleCnt="3">
        <dgm:presLayoutVars>
          <dgm:chMax val="0"/>
          <dgm:bulletEnabled val="1"/>
        </dgm:presLayoutVars>
      </dgm:prSet>
      <dgm:spPr/>
    </dgm:pt>
  </dgm:ptLst>
  <dgm:cxnLst>
    <dgm:cxn modelId="{830BAB0B-1757-48D7-B1EC-BE4E936EF380}" type="presOf" srcId="{D7DE5B81-A668-4858-98B3-B197CC44F1B3}" destId="{8110C628-4F7F-47B3-B06A-E1C713A4B637}" srcOrd="0" destOrd="0" presId="urn:microsoft.com/office/officeart/2005/8/layout/vList2"/>
    <dgm:cxn modelId="{3D7C7416-D119-4B88-9EEA-511A0FF4FB26}" type="presOf" srcId="{8F2BF8E4-7816-42F5-BD64-0CDD93FD5577}" destId="{AB0A7C40-DF04-4E43-A49B-8B397E5CFB15}" srcOrd="0" destOrd="0" presId="urn:microsoft.com/office/officeart/2005/8/layout/vList2"/>
    <dgm:cxn modelId="{1E258063-C2C5-48C2-8B2C-6FE5FF16A1C9}" srcId="{BAD4740B-DC0F-4BB5-97C5-F69DEBC8118D}" destId="{8F2BF8E4-7816-42F5-BD64-0CDD93FD5577}" srcOrd="2" destOrd="0" parTransId="{4D5EC249-0555-4A59-BEFD-39FF80FEEDCB}" sibTransId="{B4881F4D-2EFF-49DF-9DA8-1BED27928FD8}"/>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F7784BCD-0001-424C-8A74-2FCFAD5A6917}" srcId="{BAD4740B-DC0F-4BB5-97C5-F69DEBC8118D}" destId="{D7DE5B81-A668-4858-98B3-B197CC44F1B3}" srcOrd="1" destOrd="0" parTransId="{B0E5D661-132E-4A37-A1B8-85C87D23EECB}" sibTransId="{4DD1EB12-7EAD-4426-8533-E24F230ABEBC}"/>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9F471F97-4DA5-4ED7-9A97-FC7038F3E56F}" type="presParOf" srcId="{DE109843-9CAA-4A6E-BD48-FEEAE8551350}" destId="{8110C628-4F7F-47B3-B06A-E1C713A4B637}" srcOrd="2" destOrd="0" presId="urn:microsoft.com/office/officeart/2005/8/layout/vList2"/>
    <dgm:cxn modelId="{A675D63A-9E2D-4C5A-A537-C7815C3D53E9}" type="presParOf" srcId="{DE109843-9CAA-4A6E-BD48-FEEAE8551350}" destId="{4977672A-D96B-4F30-A53E-EC22A5F807EA}" srcOrd="3" destOrd="0" presId="urn:microsoft.com/office/officeart/2005/8/layout/vList2"/>
    <dgm:cxn modelId="{8EC4E613-858A-46D8-BE41-BB4A434661F7}" type="presParOf" srcId="{DE109843-9CAA-4A6E-BD48-FEEAE8551350}" destId="{AB0A7C40-DF04-4E43-A49B-8B397E5CFB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a:t>The consumer making a request for information. </a:t>
          </a:r>
          <a:endParaRPr lang="en-US" dirty="0"/>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22FBEE53-19B4-494F-8793-747485C8F6F7}">
      <dgm:prSet/>
      <dgm:spPr/>
      <dgm:t>
        <a:bodyPr/>
        <a:lstStyle/>
        <a:p>
          <a:pPr>
            <a:buFont typeface="Courier New" panose="02070309020205020404" pitchFamily="49" charset="0"/>
            <a:buChar char="o"/>
          </a:pPr>
          <a:r>
            <a:rPr lang="en-US"/>
            <a:t>The debt collector receives consent directly from the consumer. </a:t>
          </a:r>
        </a:p>
      </dgm:t>
    </dgm:pt>
    <dgm:pt modelId="{F75D19D5-806A-40AD-88C1-38FFCC565D1F}" type="parTrans" cxnId="{924DF4EF-F967-42D6-9C73-FAB2F864E94C}">
      <dgm:prSet/>
      <dgm:spPr/>
      <dgm:t>
        <a:bodyPr/>
        <a:lstStyle/>
        <a:p>
          <a:endParaRPr lang="en-US"/>
        </a:p>
      </dgm:t>
    </dgm:pt>
    <dgm:pt modelId="{A7EC03AA-783F-48D7-AE08-787CA5FA9E20}" type="sibTrans" cxnId="{924DF4EF-F967-42D6-9C73-FAB2F864E94C}">
      <dgm:prSet/>
      <dgm:spPr/>
      <dgm:t>
        <a:bodyPr/>
        <a:lstStyle/>
        <a:p>
          <a:endParaRPr lang="en-US"/>
        </a:p>
      </dgm:t>
    </dgm:pt>
    <dgm:pt modelId="{C9F81E92-1552-49DA-8489-E2B073E090C4}">
      <dgm:prSet/>
      <dgm:spPr/>
      <dgm:t>
        <a:bodyPr/>
        <a:lstStyle/>
        <a:p>
          <a:pPr>
            <a:buFont typeface="Courier New" panose="02070309020205020404" pitchFamily="49" charset="0"/>
            <a:buChar char="o"/>
          </a:pPr>
          <a:r>
            <a:rPr lang="en-US"/>
            <a:t>The call did not connect to the dialed number.</a:t>
          </a:r>
        </a:p>
      </dgm:t>
    </dgm:pt>
    <dgm:pt modelId="{B35E8567-8649-4CDB-AD3B-70BC6037C92C}" type="parTrans" cxnId="{0BC1F4BC-CCBD-4A83-BF28-15F5B69F809D}">
      <dgm:prSet/>
      <dgm:spPr/>
      <dgm:t>
        <a:bodyPr/>
        <a:lstStyle/>
        <a:p>
          <a:endParaRPr lang="en-US"/>
        </a:p>
      </dgm:t>
    </dgm:pt>
    <dgm:pt modelId="{EDE5C272-0060-426A-BCB0-9AA581061032}" type="sibTrans" cxnId="{0BC1F4BC-CCBD-4A83-BF28-15F5B69F809D}">
      <dgm:prSet/>
      <dgm:spPr/>
      <dgm:t>
        <a:bodyPr/>
        <a:lstStyle/>
        <a:p>
          <a:endParaRPr lang="en-US"/>
        </a:p>
      </dgm:t>
    </dgm:pt>
    <dgm:pt modelId="{98C74A4B-342A-47B0-846E-D8638054CB66}">
      <dgm:prSet/>
      <dgm:spPr/>
      <dgm:t>
        <a:bodyPr/>
        <a:lstStyle/>
        <a:p>
          <a:r>
            <a:rPr lang="en-US" dirty="0"/>
            <a:t>Communication with the consumer’s attorney, a consumer reporting agency, if otherwise permitted by law, the creditor, the creditor’s attorney, or the debt collector’s attorney.</a:t>
          </a:r>
        </a:p>
      </dgm:t>
    </dgm:pt>
    <dgm:pt modelId="{E93A5D2E-F30C-43E8-86B8-E7FB9DC7DF29}" type="parTrans" cxnId="{7CC40424-54EC-4DCC-BBCC-1067B844555F}">
      <dgm:prSet/>
      <dgm:spPr/>
      <dgm:t>
        <a:bodyPr/>
        <a:lstStyle/>
        <a:p>
          <a:endParaRPr lang="en-US"/>
        </a:p>
      </dgm:t>
    </dgm:pt>
    <dgm:pt modelId="{5205D615-953F-4B4C-87F6-13B23B4D4CEC}" type="sibTrans" cxnId="{7CC40424-54EC-4DCC-BBCC-1067B844555F}">
      <dgm:prSet/>
      <dgm:spPr/>
      <dgm:t>
        <a:bodyPr/>
        <a:lstStyle/>
        <a:p>
          <a:endParaRPr lang="en-US"/>
        </a:p>
      </dgm:t>
    </dgm:pt>
    <dgm:pt modelId="{FA865AB8-0B9A-4F4A-B321-1B2BC87B6EE4}">
      <dgm:prSet/>
      <dgm:spPr/>
      <dgm:t>
        <a:bodyPr/>
        <a:lstStyle/>
        <a:p>
          <a:r>
            <a:rPr lang="en-US"/>
            <a:t>Emails and texts are allowed – with no frequency attached. However, the harassment piece still stands.</a:t>
          </a:r>
          <a:endParaRPr lang="en-US" dirty="0"/>
        </a:p>
      </dgm:t>
    </dgm:pt>
    <dgm:pt modelId="{2EC0039F-4B49-446A-84A2-2C045F5959E5}" type="parTrans" cxnId="{7AC7E5AD-9C7F-407A-83F6-0A7A06570170}">
      <dgm:prSet/>
      <dgm:spPr/>
      <dgm:t>
        <a:bodyPr/>
        <a:lstStyle/>
        <a:p>
          <a:endParaRPr lang="en-US"/>
        </a:p>
      </dgm:t>
    </dgm:pt>
    <dgm:pt modelId="{00F9A9F2-9D05-44AB-ABDD-627EF42EDFA2}" type="sibTrans" cxnId="{7AC7E5AD-9C7F-407A-83F6-0A7A06570170}">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5">
        <dgm:presLayoutVars>
          <dgm:chMax val="0"/>
          <dgm:bulletEnabled val="1"/>
        </dgm:presLayoutVars>
      </dgm:prSet>
      <dgm:spPr/>
    </dgm:pt>
    <dgm:pt modelId="{90E2F055-61FF-4417-A145-FCCAA12E447E}" type="pres">
      <dgm:prSet presAssocID="{21196001-0580-4ECB-AB6B-65444ABED388}" presName="spacer" presStyleCnt="0"/>
      <dgm:spPr/>
    </dgm:pt>
    <dgm:pt modelId="{A6A404AF-8FED-4793-B17F-9385E55DB839}" type="pres">
      <dgm:prSet presAssocID="{22FBEE53-19B4-494F-8793-747485C8F6F7}" presName="parentText" presStyleLbl="node1" presStyleIdx="1" presStyleCnt="5">
        <dgm:presLayoutVars>
          <dgm:chMax val="0"/>
          <dgm:bulletEnabled val="1"/>
        </dgm:presLayoutVars>
      </dgm:prSet>
      <dgm:spPr/>
    </dgm:pt>
    <dgm:pt modelId="{669ACFB6-3419-4732-91D4-B7E8DC313841}" type="pres">
      <dgm:prSet presAssocID="{A7EC03AA-783F-48D7-AE08-787CA5FA9E20}" presName="spacer" presStyleCnt="0"/>
      <dgm:spPr/>
    </dgm:pt>
    <dgm:pt modelId="{0216C65E-9DF7-46EA-B7F5-32539EC20E6D}" type="pres">
      <dgm:prSet presAssocID="{C9F81E92-1552-49DA-8489-E2B073E090C4}" presName="parentText" presStyleLbl="node1" presStyleIdx="2" presStyleCnt="5">
        <dgm:presLayoutVars>
          <dgm:chMax val="0"/>
          <dgm:bulletEnabled val="1"/>
        </dgm:presLayoutVars>
      </dgm:prSet>
      <dgm:spPr/>
    </dgm:pt>
    <dgm:pt modelId="{2F8512A7-760F-4CB0-8C61-E032CD72CFA8}" type="pres">
      <dgm:prSet presAssocID="{EDE5C272-0060-426A-BCB0-9AA581061032}" presName="spacer" presStyleCnt="0"/>
      <dgm:spPr/>
    </dgm:pt>
    <dgm:pt modelId="{012DD735-AFA7-4486-9DB6-E85715819967}" type="pres">
      <dgm:prSet presAssocID="{98C74A4B-342A-47B0-846E-D8638054CB66}" presName="parentText" presStyleLbl="node1" presStyleIdx="3" presStyleCnt="5">
        <dgm:presLayoutVars>
          <dgm:chMax val="0"/>
          <dgm:bulletEnabled val="1"/>
        </dgm:presLayoutVars>
      </dgm:prSet>
      <dgm:spPr/>
    </dgm:pt>
    <dgm:pt modelId="{273AF6E0-5094-4502-833B-8BC2366DFA18}" type="pres">
      <dgm:prSet presAssocID="{5205D615-953F-4B4C-87F6-13B23B4D4CEC}" presName="spacer" presStyleCnt="0"/>
      <dgm:spPr/>
    </dgm:pt>
    <dgm:pt modelId="{A2F5CD57-ECAA-473C-B3DD-97D5270B89EB}" type="pres">
      <dgm:prSet presAssocID="{FA865AB8-0B9A-4F4A-B321-1B2BC87B6EE4}" presName="parentText" presStyleLbl="node1" presStyleIdx="4" presStyleCnt="5">
        <dgm:presLayoutVars>
          <dgm:chMax val="0"/>
          <dgm:bulletEnabled val="1"/>
        </dgm:presLayoutVars>
      </dgm:prSet>
      <dgm:spPr/>
    </dgm:pt>
  </dgm:ptLst>
  <dgm:cxnLst>
    <dgm:cxn modelId="{7CC40424-54EC-4DCC-BBCC-1067B844555F}" srcId="{BAD4740B-DC0F-4BB5-97C5-F69DEBC8118D}" destId="{98C74A4B-342A-47B0-846E-D8638054CB66}" srcOrd="3" destOrd="0" parTransId="{E93A5D2E-F30C-43E8-86B8-E7FB9DC7DF29}" sibTransId="{5205D615-953F-4B4C-87F6-13B23B4D4CEC}"/>
    <dgm:cxn modelId="{F006AA5F-190D-4A08-9412-F604AEB4364F}" type="presOf" srcId="{FA865AB8-0B9A-4F4A-B321-1B2BC87B6EE4}" destId="{A2F5CD57-ECAA-473C-B3DD-97D5270B89EB}" srcOrd="0" destOrd="0" presId="urn:microsoft.com/office/officeart/2005/8/layout/vList2"/>
    <dgm:cxn modelId="{2C986C49-2C9A-40F0-8D3E-EC4F71393624}" type="presOf" srcId="{C9F81E92-1552-49DA-8489-E2B073E090C4}" destId="{0216C65E-9DF7-46EA-B7F5-32539EC20E6D}" srcOrd="0" destOrd="0"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7AC7E5AD-9C7F-407A-83F6-0A7A06570170}" srcId="{BAD4740B-DC0F-4BB5-97C5-F69DEBC8118D}" destId="{FA865AB8-0B9A-4F4A-B321-1B2BC87B6EE4}" srcOrd="4" destOrd="0" parTransId="{2EC0039F-4B49-446A-84A2-2C045F5959E5}" sibTransId="{00F9A9F2-9D05-44AB-ABDD-627EF42EDFA2}"/>
    <dgm:cxn modelId="{0BC1F4BC-CCBD-4A83-BF28-15F5B69F809D}" srcId="{BAD4740B-DC0F-4BB5-97C5-F69DEBC8118D}" destId="{C9F81E92-1552-49DA-8489-E2B073E090C4}" srcOrd="2" destOrd="0" parTransId="{B35E8567-8649-4CDB-AD3B-70BC6037C92C}" sibTransId="{EDE5C272-0060-426A-BCB0-9AA581061032}"/>
    <dgm:cxn modelId="{129F3DCB-C418-45CE-A960-087022538AA5}" type="presOf" srcId="{22FBEE53-19B4-494F-8793-747485C8F6F7}" destId="{A6A404AF-8FED-4793-B17F-9385E55DB839}" srcOrd="0" destOrd="0" presId="urn:microsoft.com/office/officeart/2005/8/layout/vList2"/>
    <dgm:cxn modelId="{EC1C3FEA-7C4B-4341-BDD7-5D376CF3133D}" type="presOf" srcId="{98C74A4B-342A-47B0-846E-D8638054CB66}" destId="{012DD735-AFA7-4486-9DB6-E85715819967}" srcOrd="0" destOrd="0" presId="urn:microsoft.com/office/officeart/2005/8/layout/vList2"/>
    <dgm:cxn modelId="{924DF4EF-F967-42D6-9C73-FAB2F864E94C}" srcId="{BAD4740B-DC0F-4BB5-97C5-F69DEBC8118D}" destId="{22FBEE53-19B4-494F-8793-747485C8F6F7}" srcOrd="1" destOrd="0" parTransId="{F75D19D5-806A-40AD-88C1-38FFCC565D1F}" sibTransId="{A7EC03AA-783F-48D7-AE08-787CA5FA9E20}"/>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58C339E2-C694-4EC3-A75E-700DAB08C7E1}" type="presParOf" srcId="{DE109843-9CAA-4A6E-BD48-FEEAE8551350}" destId="{A6A404AF-8FED-4793-B17F-9385E55DB839}" srcOrd="2" destOrd="0" presId="urn:microsoft.com/office/officeart/2005/8/layout/vList2"/>
    <dgm:cxn modelId="{33A33024-ADDD-44C2-BA6C-3A413C06BC56}" type="presParOf" srcId="{DE109843-9CAA-4A6E-BD48-FEEAE8551350}" destId="{669ACFB6-3419-4732-91D4-B7E8DC313841}" srcOrd="3" destOrd="0" presId="urn:microsoft.com/office/officeart/2005/8/layout/vList2"/>
    <dgm:cxn modelId="{703EDD07-4FCC-4EAF-BD69-3B226FC0A898}" type="presParOf" srcId="{DE109843-9CAA-4A6E-BD48-FEEAE8551350}" destId="{0216C65E-9DF7-46EA-B7F5-32539EC20E6D}" srcOrd="4" destOrd="0" presId="urn:microsoft.com/office/officeart/2005/8/layout/vList2"/>
    <dgm:cxn modelId="{BF985622-8D50-4D4E-9F75-EB1C8A7188A0}" type="presParOf" srcId="{DE109843-9CAA-4A6E-BD48-FEEAE8551350}" destId="{2F8512A7-760F-4CB0-8C61-E032CD72CFA8}" srcOrd="5" destOrd="0" presId="urn:microsoft.com/office/officeart/2005/8/layout/vList2"/>
    <dgm:cxn modelId="{51B57C24-7171-495F-87BA-B279FCCA239A}" type="presParOf" srcId="{DE109843-9CAA-4A6E-BD48-FEEAE8551350}" destId="{012DD735-AFA7-4486-9DB6-E85715819967}" srcOrd="6" destOrd="0" presId="urn:microsoft.com/office/officeart/2005/8/layout/vList2"/>
    <dgm:cxn modelId="{5C9105E3-4FED-44D0-AC22-2C960A87BD78}" type="presParOf" srcId="{DE109843-9CAA-4A6E-BD48-FEEAE8551350}" destId="{273AF6E0-5094-4502-833B-8BC2366DFA18}" srcOrd="7" destOrd="0" presId="urn:microsoft.com/office/officeart/2005/8/layout/vList2"/>
    <dgm:cxn modelId="{32F3383F-FF79-4ECD-A5D9-04B6B5B47A16}" type="presParOf" srcId="{DE109843-9CAA-4A6E-BD48-FEEAE8551350}" destId="{A2F5CD57-ECAA-473C-B3DD-97D5270B89E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Update business rules in their dialing system/collection management system to ensure that no more than 7 calls and one contact are made per debt in a consecutive 7-day period. </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F9E001DB-945F-4621-B6F7-1D0D11D7B3B0}">
      <dgm:prSet/>
      <dgm:spPr/>
      <dgm:t>
        <a:bodyPr/>
        <a:lstStyle/>
        <a:p>
          <a:pPr>
            <a:buFont typeface="Symbol" panose="05050102010706020507" pitchFamily="18" charset="2"/>
            <a:buChar char=""/>
          </a:pPr>
          <a:r>
            <a:rPr lang="en-US"/>
            <a:t>This will take planning and programming resources and changes to operational policies and procedures. </a:t>
          </a:r>
        </a:p>
      </dgm:t>
    </dgm:pt>
    <dgm:pt modelId="{C273416E-5E39-435D-B85B-74C6A7E6D706}" type="parTrans" cxnId="{457CB191-8667-4D7F-9BAF-54A392BBA68C}">
      <dgm:prSet/>
      <dgm:spPr/>
      <dgm:t>
        <a:bodyPr/>
        <a:lstStyle/>
        <a:p>
          <a:endParaRPr lang="en-US"/>
        </a:p>
      </dgm:t>
    </dgm:pt>
    <dgm:pt modelId="{A0659408-CF66-48F5-8511-2A8F24A2FEF7}" type="sibTrans" cxnId="{457CB191-8667-4D7F-9BAF-54A392BBA68C}">
      <dgm:prSet/>
      <dgm:spPr/>
      <dgm:t>
        <a:bodyPr/>
        <a:lstStyle/>
        <a:p>
          <a:endParaRPr lang="en-US"/>
        </a:p>
      </dgm:t>
    </dgm:pt>
    <dgm:pt modelId="{FF9D0719-3F5E-4C34-8D43-85FDAD499740}">
      <dgm:prSet/>
      <dgm:spPr/>
      <dgm:t>
        <a:bodyPr/>
        <a:lstStyle/>
        <a:p>
          <a:r>
            <a:rPr lang="en-US"/>
            <a:t>Compliance departments will have to add a call frequency audit and a contact frequency audit into their audit schedules.</a:t>
          </a:r>
        </a:p>
      </dgm:t>
    </dgm:pt>
    <dgm:pt modelId="{4DEF9EB6-6A65-4167-B9AD-347392374263}" type="parTrans" cxnId="{8FD2EBA5-8C1F-4328-859C-478572F77FBD}">
      <dgm:prSet/>
      <dgm:spPr/>
      <dgm:t>
        <a:bodyPr/>
        <a:lstStyle/>
        <a:p>
          <a:endParaRPr lang="en-US"/>
        </a:p>
      </dgm:t>
    </dgm:pt>
    <dgm:pt modelId="{A4BFE9BE-4CF8-41E4-8EBB-7E633B798158}" type="sibTrans" cxnId="{8FD2EBA5-8C1F-4328-859C-478572F77FBD}">
      <dgm:prSet/>
      <dgm:spPr/>
      <dgm:t>
        <a:bodyPr/>
        <a:lstStyle/>
        <a:p>
          <a:endParaRPr lang="en-US"/>
        </a:p>
      </dgm:t>
    </dgm:pt>
    <dgm:pt modelId="{91C674D4-61FE-49CD-9B4F-702461988B75}">
      <dgm:prSet/>
      <dgm:spPr/>
      <dgm:t>
        <a:bodyPr/>
        <a:lstStyle/>
        <a:p>
          <a:pPr>
            <a:buFont typeface="Symbol" panose="05050102010706020507" pitchFamily="18" charset="2"/>
            <a:buChar char=""/>
          </a:pPr>
          <a:r>
            <a:rPr lang="en-US" dirty="0"/>
            <a:t>Violating call frequency limits and being subject to lawsuits and potential investigation by the CFPB. </a:t>
          </a:r>
        </a:p>
      </dgm:t>
    </dgm:pt>
    <dgm:pt modelId="{BF2383B0-155B-4280-A9FF-116E0AF5A1DD}" type="parTrans" cxnId="{3677BF73-43DE-493D-860D-D5128924A08D}">
      <dgm:prSet/>
      <dgm:spPr/>
      <dgm:t>
        <a:bodyPr/>
        <a:lstStyle/>
        <a:p>
          <a:endParaRPr lang="en-US"/>
        </a:p>
      </dgm:t>
    </dgm:pt>
    <dgm:pt modelId="{8705C7DE-F8D4-40A4-A710-DF08439A4F22}" type="sibTrans" cxnId="{3677BF73-43DE-493D-860D-D5128924A08D}">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4">
        <dgm:presLayoutVars>
          <dgm:chMax val="0"/>
          <dgm:bulletEnabled val="1"/>
        </dgm:presLayoutVars>
      </dgm:prSet>
      <dgm:spPr/>
    </dgm:pt>
    <dgm:pt modelId="{90E2F055-61FF-4417-A145-FCCAA12E447E}" type="pres">
      <dgm:prSet presAssocID="{21196001-0580-4ECB-AB6B-65444ABED388}" presName="spacer" presStyleCnt="0"/>
      <dgm:spPr/>
    </dgm:pt>
    <dgm:pt modelId="{00C14F80-40E1-49FA-9249-E5A1ECF8646C}" type="pres">
      <dgm:prSet presAssocID="{F9E001DB-945F-4621-B6F7-1D0D11D7B3B0}" presName="parentText" presStyleLbl="node1" presStyleIdx="1" presStyleCnt="4">
        <dgm:presLayoutVars>
          <dgm:chMax val="0"/>
          <dgm:bulletEnabled val="1"/>
        </dgm:presLayoutVars>
      </dgm:prSet>
      <dgm:spPr/>
    </dgm:pt>
    <dgm:pt modelId="{1C8294F2-E464-4A0A-8022-4929606BD644}" type="pres">
      <dgm:prSet presAssocID="{A0659408-CF66-48F5-8511-2A8F24A2FEF7}" presName="spacer" presStyleCnt="0"/>
      <dgm:spPr/>
    </dgm:pt>
    <dgm:pt modelId="{FB063AC0-FB3E-476C-971F-898DEEBBC464}" type="pres">
      <dgm:prSet presAssocID="{FF9D0719-3F5E-4C34-8D43-85FDAD499740}" presName="parentText" presStyleLbl="node1" presStyleIdx="2" presStyleCnt="4">
        <dgm:presLayoutVars>
          <dgm:chMax val="0"/>
          <dgm:bulletEnabled val="1"/>
        </dgm:presLayoutVars>
      </dgm:prSet>
      <dgm:spPr/>
    </dgm:pt>
    <dgm:pt modelId="{6924A818-D3D5-4AE5-BA8C-23D36C310358}" type="pres">
      <dgm:prSet presAssocID="{A4BFE9BE-4CF8-41E4-8EBB-7E633B798158}" presName="spacer" presStyleCnt="0"/>
      <dgm:spPr/>
    </dgm:pt>
    <dgm:pt modelId="{DC613A50-4B52-451F-9A9E-CC5ACC9682E9}" type="pres">
      <dgm:prSet presAssocID="{91C674D4-61FE-49CD-9B4F-702461988B75}" presName="parentText" presStyleLbl="node1" presStyleIdx="3" presStyleCnt="4">
        <dgm:presLayoutVars>
          <dgm:chMax val="0"/>
          <dgm:bulletEnabled val="1"/>
        </dgm:presLayoutVars>
      </dgm:prSet>
      <dgm:spPr/>
    </dgm:pt>
  </dgm:ptLst>
  <dgm:cxnLst>
    <dgm:cxn modelId="{6F06261B-0BDA-4CF1-A042-E88489368C66}" type="presOf" srcId="{F9E001DB-945F-4621-B6F7-1D0D11D7B3B0}" destId="{00C14F80-40E1-49FA-9249-E5A1ECF8646C}" srcOrd="0" destOrd="0"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3677BF73-43DE-493D-860D-D5128924A08D}" srcId="{BAD4740B-DC0F-4BB5-97C5-F69DEBC8118D}" destId="{91C674D4-61FE-49CD-9B4F-702461988B75}" srcOrd="3" destOrd="0" parTransId="{BF2383B0-155B-4280-A9FF-116E0AF5A1DD}" sibTransId="{8705C7DE-F8D4-40A4-A710-DF08439A4F22}"/>
    <dgm:cxn modelId="{CB9BF57D-E8C9-4F6C-9DBE-8820477DD0C6}" type="presOf" srcId="{FF9D0719-3F5E-4C34-8D43-85FDAD499740}" destId="{FB063AC0-FB3E-476C-971F-898DEEBBC464}"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457CB191-8667-4D7F-9BAF-54A392BBA68C}" srcId="{BAD4740B-DC0F-4BB5-97C5-F69DEBC8118D}" destId="{F9E001DB-945F-4621-B6F7-1D0D11D7B3B0}" srcOrd="1" destOrd="0" parTransId="{C273416E-5E39-435D-B85B-74C6A7E6D706}" sibTransId="{A0659408-CF66-48F5-8511-2A8F24A2FEF7}"/>
    <dgm:cxn modelId="{8FD2EBA5-8C1F-4328-859C-478572F77FBD}" srcId="{BAD4740B-DC0F-4BB5-97C5-F69DEBC8118D}" destId="{FF9D0719-3F5E-4C34-8D43-85FDAD499740}" srcOrd="2" destOrd="0" parTransId="{4DEF9EB6-6A65-4167-B9AD-347392374263}" sibTransId="{A4BFE9BE-4CF8-41E4-8EBB-7E633B798158}"/>
    <dgm:cxn modelId="{B5C652B4-8A6F-4DCA-85BA-70D0A22FAC7E}" type="presOf" srcId="{91C674D4-61FE-49CD-9B4F-702461988B75}" destId="{DC613A50-4B52-451F-9A9E-CC5ACC9682E9}" srcOrd="0" destOrd="0" presId="urn:microsoft.com/office/officeart/2005/8/layout/vList2"/>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275FB862-EAF2-417D-BE7A-8C9C838D0F59}" type="presParOf" srcId="{DE109843-9CAA-4A6E-BD48-FEEAE8551350}" destId="{00C14F80-40E1-49FA-9249-E5A1ECF8646C}" srcOrd="2" destOrd="0" presId="urn:microsoft.com/office/officeart/2005/8/layout/vList2"/>
    <dgm:cxn modelId="{290DD7CA-2280-4694-A3FD-987AEBC955AA}" type="presParOf" srcId="{DE109843-9CAA-4A6E-BD48-FEEAE8551350}" destId="{1C8294F2-E464-4A0A-8022-4929606BD644}" srcOrd="3" destOrd="0" presId="urn:microsoft.com/office/officeart/2005/8/layout/vList2"/>
    <dgm:cxn modelId="{366B2D5C-967B-4CB4-A044-965855AC079E}" type="presParOf" srcId="{DE109843-9CAA-4A6E-BD48-FEEAE8551350}" destId="{FB063AC0-FB3E-476C-971F-898DEEBBC464}" srcOrd="4" destOrd="0" presId="urn:microsoft.com/office/officeart/2005/8/layout/vList2"/>
    <dgm:cxn modelId="{42A67236-C1C3-4FAB-8C97-92271A42A7D0}" type="presParOf" srcId="{DE109843-9CAA-4A6E-BD48-FEEAE8551350}" destId="{6924A818-D3D5-4AE5-BA8C-23D36C310358}" srcOrd="5" destOrd="0" presId="urn:microsoft.com/office/officeart/2005/8/layout/vList2"/>
    <dgm:cxn modelId="{EDB94115-6EE6-4D5D-AB6C-446D0DA2ABA9}" type="presParOf" srcId="{DE109843-9CAA-4A6E-BD48-FEEAE8551350}" destId="{DC613A50-4B52-451F-9A9E-CC5ACC9682E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Question: The section says that for student loan debt the frequency would include all debt held under the same account number. However, each loan would have its own account number</a:t>
          </a:r>
          <a:r>
            <a:rPr lang="en-US"/>
            <a:t>. </a:t>
          </a:r>
          <a:endParaRPr lang="en-US" dirty="0"/>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EEC21E0E-CEC1-4EFA-8114-650839CFCDDE}">
      <dgm:prSet/>
      <dgm:spPr/>
      <dgm:t>
        <a:bodyPr/>
        <a:lstStyle/>
        <a:p>
          <a:pPr>
            <a:buFont typeface="Symbol" panose="05050102010706020507" pitchFamily="18" charset="2"/>
            <a:buChar char=""/>
          </a:pPr>
          <a:r>
            <a:rPr lang="en-US" dirty="0"/>
            <a:t>Because much of the section mirrors the current FDCPA rules, the main area with which agencies will need to comply is the call frequency limitations.</a:t>
          </a:r>
        </a:p>
      </dgm:t>
    </dgm:pt>
    <dgm:pt modelId="{EA026389-67CC-426B-8CFD-D871E70D832B}" type="parTrans" cxnId="{F262263D-38B4-4D04-91B7-D5DC20E469FF}">
      <dgm:prSet/>
      <dgm:spPr/>
      <dgm:t>
        <a:bodyPr/>
        <a:lstStyle/>
        <a:p>
          <a:endParaRPr lang="en-US"/>
        </a:p>
      </dgm:t>
    </dgm:pt>
    <dgm:pt modelId="{0C14A0C6-A48C-4816-9B3F-948F993AD277}" type="sibTrans" cxnId="{F262263D-38B4-4D04-91B7-D5DC20E469FF}">
      <dgm:prSet/>
      <dgm:spPr/>
      <dgm:t>
        <a:bodyPr/>
        <a:lstStyle/>
        <a:p>
          <a:endParaRPr lang="en-US"/>
        </a:p>
      </dgm:t>
    </dgm:pt>
    <dgm:pt modelId="{EB917EA8-8B61-41F5-BD29-4D1C06966380}">
      <dgm:prSet/>
      <dgm:spPr/>
      <dgm:t>
        <a:bodyPr/>
        <a:lstStyle/>
        <a:p>
          <a:pPr>
            <a:buFont typeface="Symbol" panose="05050102010706020507" pitchFamily="18" charset="2"/>
            <a:buChar char=""/>
          </a:pPr>
          <a:r>
            <a:rPr lang="en-US" dirty="0"/>
            <a:t>Ensure dialing system has proper controls for dialing rules.</a:t>
          </a:r>
        </a:p>
      </dgm:t>
    </dgm:pt>
    <dgm:pt modelId="{BC5EB8CB-007A-46FB-AA4E-1587AA0897E0}" type="parTrans" cxnId="{EC1C6007-6577-443D-98B8-0B6C868AEF95}">
      <dgm:prSet/>
      <dgm:spPr/>
      <dgm:t>
        <a:bodyPr/>
        <a:lstStyle/>
        <a:p>
          <a:endParaRPr lang="en-US"/>
        </a:p>
      </dgm:t>
    </dgm:pt>
    <dgm:pt modelId="{ADADB3E5-2FF4-4243-8A3C-78476C3C93E3}" type="sibTrans" cxnId="{EC1C6007-6577-443D-98B8-0B6C868AEF95}">
      <dgm:prSet/>
      <dgm:spPr/>
      <dgm:t>
        <a:bodyPr/>
        <a:lstStyle/>
        <a:p>
          <a:endParaRPr lang="en-US"/>
        </a:p>
      </dgm:t>
    </dgm:pt>
    <dgm:pt modelId="{8C666A46-69D6-4894-BA40-6B8C8EB5F016}">
      <dgm:prSet/>
      <dgm:spPr/>
      <dgm:t>
        <a:bodyPr/>
        <a:lstStyle/>
        <a:p>
          <a:pPr>
            <a:buFont typeface="Symbol" panose="05050102010706020507" pitchFamily="18" charset="2"/>
            <a:buChar char=""/>
          </a:pPr>
          <a:r>
            <a:rPr lang="en-US" dirty="0"/>
            <a:t>Create audit functions to verify compliance.</a:t>
          </a:r>
        </a:p>
      </dgm:t>
    </dgm:pt>
    <dgm:pt modelId="{3BFF73CC-C702-4942-A608-312119A1DCDD}" type="parTrans" cxnId="{1B8ECDCC-3743-4F15-8BDC-DC520090EA25}">
      <dgm:prSet/>
      <dgm:spPr/>
      <dgm:t>
        <a:bodyPr/>
        <a:lstStyle/>
        <a:p>
          <a:endParaRPr lang="en-US"/>
        </a:p>
      </dgm:t>
    </dgm:pt>
    <dgm:pt modelId="{494FB243-F47A-4083-BF94-DAEB09781FF6}" type="sibTrans" cxnId="{1B8ECDCC-3743-4F15-8BDC-DC520090EA25}">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4">
        <dgm:presLayoutVars>
          <dgm:chMax val="0"/>
          <dgm:bulletEnabled val="1"/>
        </dgm:presLayoutVars>
      </dgm:prSet>
      <dgm:spPr/>
    </dgm:pt>
    <dgm:pt modelId="{6E8C8E0D-3A51-4AB9-975B-412B9A927032}" type="pres">
      <dgm:prSet presAssocID="{21196001-0580-4ECB-AB6B-65444ABED388}" presName="spacer" presStyleCnt="0"/>
      <dgm:spPr/>
    </dgm:pt>
    <dgm:pt modelId="{1D21A690-EDBD-4CF1-8211-024775E7D4FF}" type="pres">
      <dgm:prSet presAssocID="{EEC21E0E-CEC1-4EFA-8114-650839CFCDDE}" presName="parentText" presStyleLbl="node1" presStyleIdx="1" presStyleCnt="4">
        <dgm:presLayoutVars>
          <dgm:chMax val="0"/>
          <dgm:bulletEnabled val="1"/>
        </dgm:presLayoutVars>
      </dgm:prSet>
      <dgm:spPr/>
    </dgm:pt>
    <dgm:pt modelId="{0E1C6444-0AEE-4D92-B1CA-0A70EAF9DC83}" type="pres">
      <dgm:prSet presAssocID="{0C14A0C6-A48C-4816-9B3F-948F993AD277}" presName="spacer" presStyleCnt="0"/>
      <dgm:spPr/>
    </dgm:pt>
    <dgm:pt modelId="{F8E43F6C-F5B9-4F1C-A69F-2681476AD5EA}" type="pres">
      <dgm:prSet presAssocID="{EB917EA8-8B61-41F5-BD29-4D1C06966380}" presName="parentText" presStyleLbl="node1" presStyleIdx="2" presStyleCnt="4">
        <dgm:presLayoutVars>
          <dgm:chMax val="0"/>
          <dgm:bulletEnabled val="1"/>
        </dgm:presLayoutVars>
      </dgm:prSet>
      <dgm:spPr/>
    </dgm:pt>
    <dgm:pt modelId="{98992B62-5BFB-4609-8757-AE517FFD0910}" type="pres">
      <dgm:prSet presAssocID="{ADADB3E5-2FF4-4243-8A3C-78476C3C93E3}" presName="spacer" presStyleCnt="0"/>
      <dgm:spPr/>
    </dgm:pt>
    <dgm:pt modelId="{9699FC13-8169-475F-AC69-0BE28AF8AEBF}" type="pres">
      <dgm:prSet presAssocID="{8C666A46-69D6-4894-BA40-6B8C8EB5F016}" presName="parentText" presStyleLbl="node1" presStyleIdx="3" presStyleCnt="4">
        <dgm:presLayoutVars>
          <dgm:chMax val="0"/>
          <dgm:bulletEnabled val="1"/>
        </dgm:presLayoutVars>
      </dgm:prSet>
      <dgm:spPr/>
    </dgm:pt>
  </dgm:ptLst>
  <dgm:cxnLst>
    <dgm:cxn modelId="{EC1C6007-6577-443D-98B8-0B6C868AEF95}" srcId="{BAD4740B-DC0F-4BB5-97C5-F69DEBC8118D}" destId="{EB917EA8-8B61-41F5-BD29-4D1C06966380}" srcOrd="2" destOrd="0" parTransId="{BC5EB8CB-007A-46FB-AA4E-1587AA0897E0}" sibTransId="{ADADB3E5-2FF4-4243-8A3C-78476C3C93E3}"/>
    <dgm:cxn modelId="{4F837507-6EC0-4A51-B0F7-AF505609BADE}" type="presOf" srcId="{EB917EA8-8B61-41F5-BD29-4D1C06966380}" destId="{F8E43F6C-F5B9-4F1C-A69F-2681476AD5EA}" srcOrd="0" destOrd="0" presId="urn:microsoft.com/office/officeart/2005/8/layout/vList2"/>
    <dgm:cxn modelId="{F262263D-38B4-4D04-91B7-D5DC20E469FF}" srcId="{BAD4740B-DC0F-4BB5-97C5-F69DEBC8118D}" destId="{EEC21E0E-CEC1-4EFA-8114-650839CFCDDE}" srcOrd="1" destOrd="0" parTransId="{EA026389-67CC-426B-8CFD-D871E70D832B}" sibTransId="{0C14A0C6-A48C-4816-9B3F-948F993AD277}"/>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BA2ABF84-8A78-4221-A700-62C4C7DDD96D}" type="presOf" srcId="{EEC21E0E-CEC1-4EFA-8114-650839CFCDDE}" destId="{1D21A690-EDBD-4CF1-8211-024775E7D4FF}"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69B8E3B6-0272-4D14-8A07-39FF07DF9F5F}" type="presOf" srcId="{8C666A46-69D6-4894-BA40-6B8C8EB5F016}" destId="{9699FC13-8169-475F-AC69-0BE28AF8AEBF}" srcOrd="0" destOrd="0" presId="urn:microsoft.com/office/officeart/2005/8/layout/vList2"/>
    <dgm:cxn modelId="{1B8ECDCC-3743-4F15-8BDC-DC520090EA25}" srcId="{BAD4740B-DC0F-4BB5-97C5-F69DEBC8118D}" destId="{8C666A46-69D6-4894-BA40-6B8C8EB5F016}" srcOrd="3" destOrd="0" parTransId="{3BFF73CC-C702-4942-A608-312119A1DCDD}" sibTransId="{494FB243-F47A-4083-BF94-DAEB09781FF6}"/>
    <dgm:cxn modelId="{4776F5D3-6E63-4909-96FC-2AC44042F1D6}" type="presParOf" srcId="{DE109843-9CAA-4A6E-BD48-FEEAE8551350}" destId="{5447C2E4-AEE1-408D-9117-4B18D0371DD3}" srcOrd="0" destOrd="0" presId="urn:microsoft.com/office/officeart/2005/8/layout/vList2"/>
    <dgm:cxn modelId="{FEF66815-B2E4-49FC-8746-2E24CBF6D265}" type="presParOf" srcId="{DE109843-9CAA-4A6E-BD48-FEEAE8551350}" destId="{6E8C8E0D-3A51-4AB9-975B-412B9A927032}" srcOrd="1" destOrd="0" presId="urn:microsoft.com/office/officeart/2005/8/layout/vList2"/>
    <dgm:cxn modelId="{EC4BA963-E7CB-49AD-9B71-DFEBE7C2436A}" type="presParOf" srcId="{DE109843-9CAA-4A6E-BD48-FEEAE8551350}" destId="{1D21A690-EDBD-4CF1-8211-024775E7D4FF}" srcOrd="2" destOrd="0" presId="urn:microsoft.com/office/officeart/2005/8/layout/vList2"/>
    <dgm:cxn modelId="{53AC74E6-5E56-45F8-9160-872873632C4A}" type="presParOf" srcId="{DE109843-9CAA-4A6E-BD48-FEEAE8551350}" destId="{0E1C6444-0AEE-4D92-B1CA-0A70EAF9DC83}" srcOrd="3" destOrd="0" presId="urn:microsoft.com/office/officeart/2005/8/layout/vList2"/>
    <dgm:cxn modelId="{1E6665D3-3D47-4E7B-80DB-6E7888F031D0}" type="presParOf" srcId="{DE109843-9CAA-4A6E-BD48-FEEAE8551350}" destId="{F8E43F6C-F5B9-4F1C-A69F-2681476AD5EA}" srcOrd="4" destOrd="0" presId="urn:microsoft.com/office/officeart/2005/8/layout/vList2"/>
    <dgm:cxn modelId="{3B28EED3-E179-4344-9AB3-C3A174D0FBF3}" type="presParOf" srcId="{DE109843-9CAA-4A6E-BD48-FEEAE8551350}" destId="{98992B62-5BFB-4609-8757-AE517FFD0910}" srcOrd="5" destOrd="0" presId="urn:microsoft.com/office/officeart/2005/8/layout/vList2"/>
    <dgm:cxn modelId="{2BE2EE2B-FB23-4B8E-8FBA-8B01A671DC27}" type="presParOf" srcId="{DE109843-9CAA-4A6E-BD48-FEEAE8551350}" destId="{9699FC13-8169-475F-AC69-0BE28AF8AE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Almost exact duplicate of the FDCPA section 1692e dealing with false and misleading representations with two (2) additional topics:</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045F6191-F7D2-42D4-A7DA-379CC82649C2}">
      <dgm:prSet/>
      <dgm:spPr/>
      <dgm:t>
        <a:bodyPr/>
        <a:lstStyle/>
        <a:p>
          <a:r>
            <a:rPr lang="en-US" dirty="0"/>
            <a:t>Aliases - allows for a debt collector to use an alias, as long as it is consistently used and easily identifiable to the real person.</a:t>
          </a:r>
        </a:p>
      </dgm:t>
    </dgm:pt>
    <dgm:pt modelId="{F239C1B3-6D4A-4CC5-B01A-D8B28D276681}" type="parTrans" cxnId="{61B563CA-26E3-4397-984F-26A9A062C1FC}">
      <dgm:prSet/>
      <dgm:spPr/>
      <dgm:t>
        <a:bodyPr/>
        <a:lstStyle/>
        <a:p>
          <a:endParaRPr lang="en-US"/>
        </a:p>
      </dgm:t>
    </dgm:pt>
    <dgm:pt modelId="{44D5DA2B-3D30-4AAD-B0AD-3627B2573BF0}" type="sibTrans" cxnId="{61B563CA-26E3-4397-984F-26A9A062C1FC}">
      <dgm:prSet/>
      <dgm:spPr/>
      <dgm:t>
        <a:bodyPr/>
        <a:lstStyle/>
        <a:p>
          <a:endParaRPr lang="en-US"/>
        </a:p>
      </dgm:t>
    </dgm:pt>
    <dgm:pt modelId="{426EC0B0-CA48-45CF-8211-95EE96063567}">
      <dgm:prSet/>
      <dgm:spPr/>
      <dgm:t>
        <a:bodyPr/>
        <a:lstStyle/>
        <a:p>
          <a:r>
            <a:rPr lang="en-US" dirty="0"/>
            <a:t>Meaningful attorney involvement-requires an attorney to either draft or review the pleading, motion or other document and to review the information that supports those documents, in order to satisfy the “meaningful involvement” requirement. </a:t>
          </a:r>
        </a:p>
      </dgm:t>
    </dgm:pt>
    <dgm:pt modelId="{DC585D29-427E-4D71-AC8D-348A841F51CC}" type="parTrans" cxnId="{3AF9FB7C-7E12-4C98-AB85-7FB1E1F20A41}">
      <dgm:prSet/>
      <dgm:spPr/>
      <dgm:t>
        <a:bodyPr/>
        <a:lstStyle/>
        <a:p>
          <a:endParaRPr lang="en-US"/>
        </a:p>
      </dgm:t>
    </dgm:pt>
    <dgm:pt modelId="{B86A4840-B327-485C-9B30-608EC85AEFBA}" type="sibTrans" cxnId="{3AF9FB7C-7E12-4C98-AB85-7FB1E1F20A41}">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3">
        <dgm:presLayoutVars>
          <dgm:chMax val="0"/>
          <dgm:bulletEnabled val="1"/>
        </dgm:presLayoutVars>
      </dgm:prSet>
      <dgm:spPr/>
    </dgm:pt>
    <dgm:pt modelId="{84F0E9E8-C06D-42ED-868D-5120A716E15B}" type="pres">
      <dgm:prSet presAssocID="{21196001-0580-4ECB-AB6B-65444ABED388}" presName="spacer" presStyleCnt="0"/>
      <dgm:spPr/>
    </dgm:pt>
    <dgm:pt modelId="{A168B6A9-92CF-4A4E-A1BD-D4B2BDE9968A}" type="pres">
      <dgm:prSet presAssocID="{045F6191-F7D2-42D4-A7DA-379CC82649C2}" presName="parentText" presStyleLbl="node1" presStyleIdx="1" presStyleCnt="3">
        <dgm:presLayoutVars>
          <dgm:chMax val="0"/>
          <dgm:bulletEnabled val="1"/>
        </dgm:presLayoutVars>
      </dgm:prSet>
      <dgm:spPr/>
    </dgm:pt>
    <dgm:pt modelId="{B28BCFDE-746E-423F-B507-E7F81DD175B8}" type="pres">
      <dgm:prSet presAssocID="{44D5DA2B-3D30-4AAD-B0AD-3627B2573BF0}" presName="spacer" presStyleCnt="0"/>
      <dgm:spPr/>
    </dgm:pt>
    <dgm:pt modelId="{F7AA0E74-4ED2-4A62-8708-610CB94D6880}" type="pres">
      <dgm:prSet presAssocID="{426EC0B0-CA48-45CF-8211-95EE96063567}" presName="parentText" presStyleLbl="node1" presStyleIdx="2" presStyleCnt="3">
        <dgm:presLayoutVars>
          <dgm:chMax val="0"/>
          <dgm:bulletEnabled val="1"/>
        </dgm:presLayoutVars>
      </dgm:prSet>
      <dgm:spPr/>
    </dgm:pt>
  </dgm:ptLst>
  <dgm:cxnLst>
    <dgm:cxn modelId="{8419B310-C8C7-4A55-A0DF-B6B816526AAD}" type="presOf" srcId="{045F6191-F7D2-42D4-A7DA-379CC82649C2}" destId="{A168B6A9-92CF-4A4E-A1BD-D4B2BDE9968A}" srcOrd="0" destOrd="0" presId="urn:microsoft.com/office/officeart/2005/8/layout/vList2"/>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3AF9FB7C-7E12-4C98-AB85-7FB1E1F20A41}" srcId="{BAD4740B-DC0F-4BB5-97C5-F69DEBC8118D}" destId="{426EC0B0-CA48-45CF-8211-95EE96063567}" srcOrd="2" destOrd="0" parTransId="{DC585D29-427E-4D71-AC8D-348A841F51CC}" sibTransId="{B86A4840-B327-485C-9B30-608EC85AEFBA}"/>
    <dgm:cxn modelId="{99DF1A86-888B-4650-9338-A78F8AA82F08}" type="presOf" srcId="{BAD4740B-DC0F-4BB5-97C5-F69DEBC8118D}" destId="{DE109843-9CAA-4A6E-BD48-FEEAE8551350}" srcOrd="0" destOrd="0" presId="urn:microsoft.com/office/officeart/2005/8/layout/vList2"/>
    <dgm:cxn modelId="{B261719A-3A7B-4F98-ACB4-44B4E8045ACA}" type="presOf" srcId="{426EC0B0-CA48-45CF-8211-95EE96063567}" destId="{F7AA0E74-4ED2-4A62-8708-610CB94D6880}" srcOrd="0" destOrd="0" presId="urn:microsoft.com/office/officeart/2005/8/layout/vList2"/>
    <dgm:cxn modelId="{61B563CA-26E3-4397-984F-26A9A062C1FC}" srcId="{BAD4740B-DC0F-4BB5-97C5-F69DEBC8118D}" destId="{045F6191-F7D2-42D4-A7DA-379CC82649C2}" srcOrd="1" destOrd="0" parTransId="{F239C1B3-6D4A-4CC5-B01A-D8B28D276681}" sibTransId="{44D5DA2B-3D30-4AAD-B0AD-3627B2573BF0}"/>
    <dgm:cxn modelId="{4776F5D3-6E63-4909-96FC-2AC44042F1D6}" type="presParOf" srcId="{DE109843-9CAA-4A6E-BD48-FEEAE8551350}" destId="{5447C2E4-AEE1-408D-9117-4B18D0371DD3}" srcOrd="0" destOrd="0" presId="urn:microsoft.com/office/officeart/2005/8/layout/vList2"/>
    <dgm:cxn modelId="{ECC24929-951E-471E-94BD-A4BFFA1E0939}" type="presParOf" srcId="{DE109843-9CAA-4A6E-BD48-FEEAE8551350}" destId="{84F0E9E8-C06D-42ED-868D-5120A716E15B}" srcOrd="1" destOrd="0" presId="urn:microsoft.com/office/officeart/2005/8/layout/vList2"/>
    <dgm:cxn modelId="{2E360606-3B20-40C3-93F1-59D3B65DB09D}" type="presParOf" srcId="{DE109843-9CAA-4A6E-BD48-FEEAE8551350}" destId="{A168B6A9-92CF-4A4E-A1BD-D4B2BDE9968A}" srcOrd="2" destOrd="0" presId="urn:microsoft.com/office/officeart/2005/8/layout/vList2"/>
    <dgm:cxn modelId="{39B0F34D-7310-4E0D-B637-7F30B65F4607}" type="presParOf" srcId="{DE109843-9CAA-4A6E-BD48-FEEAE8551350}" destId="{B28BCFDE-746E-423F-B507-E7F81DD175B8}" srcOrd="3" destOrd="0" presId="urn:microsoft.com/office/officeart/2005/8/layout/vList2"/>
    <dgm:cxn modelId="{E1813BEA-7909-4CC2-B8BE-D5E6B557643C}" type="presParOf" srcId="{DE109843-9CAA-4A6E-BD48-FEEAE8551350}" destId="{F7AA0E74-4ED2-4A62-8708-610CB94D68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Because this section is almost an exact duplicate of the FDCPA, if an agency is already compliant with FDCPA and CFPB memos/consent orders, there shouldn’t be any meaningful changes needed</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7FB498C0-941F-4BB5-BBB0-105FB317BAF3}">
      <dgm:prSet/>
      <dgm:spPr/>
      <dgm:t>
        <a:bodyPr/>
        <a:lstStyle/>
        <a:p>
          <a:pPr>
            <a:buFont typeface="Symbol" panose="05050102010706020507" pitchFamily="18" charset="2"/>
            <a:buChar char=""/>
          </a:pPr>
          <a:r>
            <a:rPr lang="en-US" dirty="0"/>
            <a:t>With regards to aliases, agencies need to be aware (if not already) of state laws regarding the use of aliases. </a:t>
          </a:r>
        </a:p>
      </dgm:t>
    </dgm:pt>
    <dgm:pt modelId="{CB9E9696-8253-4973-A24C-951A8867BFA4}" type="parTrans" cxnId="{AE43F95C-E11D-4301-BFD1-E4AD808E880F}">
      <dgm:prSet/>
      <dgm:spPr/>
      <dgm:t>
        <a:bodyPr/>
        <a:lstStyle/>
        <a:p>
          <a:endParaRPr lang="en-US"/>
        </a:p>
      </dgm:t>
    </dgm:pt>
    <dgm:pt modelId="{B81518B5-531A-4AB9-8C5B-3B9923BA7399}" type="sibTrans" cxnId="{AE43F95C-E11D-4301-BFD1-E4AD808E880F}">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2">
        <dgm:presLayoutVars>
          <dgm:chMax val="0"/>
          <dgm:bulletEnabled val="1"/>
        </dgm:presLayoutVars>
      </dgm:prSet>
      <dgm:spPr/>
    </dgm:pt>
    <dgm:pt modelId="{90E2F055-61FF-4417-A145-FCCAA12E447E}" type="pres">
      <dgm:prSet presAssocID="{21196001-0580-4ECB-AB6B-65444ABED388}" presName="spacer" presStyleCnt="0"/>
      <dgm:spPr/>
    </dgm:pt>
    <dgm:pt modelId="{6EA795DC-D44E-45D6-AAC2-B2A1EB828945}" type="pres">
      <dgm:prSet presAssocID="{7FB498C0-941F-4BB5-BBB0-105FB317BAF3}" presName="parentText" presStyleLbl="node1" presStyleIdx="1" presStyleCnt="2">
        <dgm:presLayoutVars>
          <dgm:chMax val="0"/>
          <dgm:bulletEnabled val="1"/>
        </dgm:presLayoutVars>
      </dgm:prSet>
      <dgm:spPr/>
    </dgm:pt>
  </dgm:ptLst>
  <dgm:cxnLst>
    <dgm:cxn modelId="{AE43F95C-E11D-4301-BFD1-E4AD808E880F}" srcId="{BAD4740B-DC0F-4BB5-97C5-F69DEBC8118D}" destId="{7FB498C0-941F-4BB5-BBB0-105FB317BAF3}" srcOrd="1" destOrd="0" parTransId="{CB9E9696-8253-4973-A24C-951A8867BFA4}" sibTransId="{B81518B5-531A-4AB9-8C5B-3B9923BA7399}"/>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99DF1A86-888B-4650-9338-A78F8AA82F08}" type="presOf" srcId="{BAD4740B-DC0F-4BB5-97C5-F69DEBC8118D}" destId="{DE109843-9CAA-4A6E-BD48-FEEAE8551350}" srcOrd="0" destOrd="0" presId="urn:microsoft.com/office/officeart/2005/8/layout/vList2"/>
    <dgm:cxn modelId="{373F9AA0-F160-4277-87B8-32FEA764C244}" type="presOf" srcId="{7FB498C0-941F-4BB5-BBB0-105FB317BAF3}" destId="{6EA795DC-D44E-45D6-AAC2-B2A1EB828945}" srcOrd="0" destOrd="0" presId="urn:microsoft.com/office/officeart/2005/8/layout/vList2"/>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52127812-E044-4AE3-B414-9B57E7709507}" type="presParOf" srcId="{DE109843-9CAA-4A6E-BD48-FEEAE8551350}" destId="{6EA795DC-D44E-45D6-AAC2-B2A1EB82894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D4740B-DC0F-4BB5-97C5-F69DEBC811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7BDF59D-87C3-4A19-ADDE-F9D8B4DB1D1D}">
      <dgm:prSet/>
      <dgm:spPr/>
      <dgm:t>
        <a:bodyPr/>
        <a:lstStyle/>
        <a:p>
          <a:r>
            <a:rPr lang="en-US" dirty="0"/>
            <a:t>Create a solid CMS which includes a section (or a specific policy) on false, deceptive, or misleading representations. </a:t>
          </a:r>
        </a:p>
      </dgm:t>
    </dgm:pt>
    <dgm:pt modelId="{7DD05377-F332-4F90-84EE-12AD5867850E}" type="parTrans" cxnId="{56395852-804E-4CCF-8FA0-3BA9E2B80E25}">
      <dgm:prSet/>
      <dgm:spPr/>
      <dgm:t>
        <a:bodyPr/>
        <a:lstStyle/>
        <a:p>
          <a:endParaRPr lang="en-US"/>
        </a:p>
      </dgm:t>
    </dgm:pt>
    <dgm:pt modelId="{21196001-0580-4ECB-AB6B-65444ABED388}" type="sibTrans" cxnId="{56395852-804E-4CCF-8FA0-3BA9E2B80E25}">
      <dgm:prSet/>
      <dgm:spPr/>
      <dgm:t>
        <a:bodyPr/>
        <a:lstStyle/>
        <a:p>
          <a:endParaRPr lang="en-US"/>
        </a:p>
      </dgm:t>
    </dgm:pt>
    <dgm:pt modelId="{F1926501-24D2-4ED7-9B8D-F7823991E30B}">
      <dgm:prSet/>
      <dgm:spPr/>
      <dgm:t>
        <a:bodyPr/>
        <a:lstStyle/>
        <a:p>
          <a:pPr>
            <a:buFont typeface="+mj-lt"/>
            <a:buAutoNum type="alphaLcPeriod"/>
          </a:pPr>
          <a:r>
            <a:rPr lang="en-US"/>
            <a:t>Align training to set out the expectations with regards to these items. </a:t>
          </a:r>
        </a:p>
      </dgm:t>
    </dgm:pt>
    <dgm:pt modelId="{3D171007-1BC0-40F5-92B7-A50101DDB758}" type="parTrans" cxnId="{3EA2124D-6A40-47F9-A210-F5396447D4A6}">
      <dgm:prSet/>
      <dgm:spPr/>
      <dgm:t>
        <a:bodyPr/>
        <a:lstStyle/>
        <a:p>
          <a:endParaRPr lang="en-US"/>
        </a:p>
      </dgm:t>
    </dgm:pt>
    <dgm:pt modelId="{4C6FA107-6566-4969-BDE7-7EC3F8DE6655}" type="sibTrans" cxnId="{3EA2124D-6A40-47F9-A210-F5396447D4A6}">
      <dgm:prSet/>
      <dgm:spPr/>
      <dgm:t>
        <a:bodyPr/>
        <a:lstStyle/>
        <a:p>
          <a:endParaRPr lang="en-US"/>
        </a:p>
      </dgm:t>
    </dgm:pt>
    <dgm:pt modelId="{B0A6B4BF-86EB-442C-9468-F2757D54C7EE}">
      <dgm:prSet/>
      <dgm:spPr/>
      <dgm:t>
        <a:bodyPr/>
        <a:lstStyle/>
        <a:p>
          <a:pPr>
            <a:buFont typeface="+mj-lt"/>
            <a:buAutoNum type="alphaLcPeriod"/>
          </a:pPr>
          <a:r>
            <a:rPr lang="en-US" dirty="0"/>
            <a:t>Audit compliance to the training and expectations (call monitoring would be the primary audit).</a:t>
          </a:r>
        </a:p>
      </dgm:t>
    </dgm:pt>
    <dgm:pt modelId="{D31541FA-713D-4CB4-AC70-FBE3AC54DB28}" type="parTrans" cxnId="{49D0FA56-EFC6-49DD-87FB-AD1BFB202E06}">
      <dgm:prSet/>
      <dgm:spPr/>
      <dgm:t>
        <a:bodyPr/>
        <a:lstStyle/>
        <a:p>
          <a:endParaRPr lang="en-US"/>
        </a:p>
      </dgm:t>
    </dgm:pt>
    <dgm:pt modelId="{DA607FCF-91C5-46DC-8844-C2010AD1BCA8}" type="sibTrans" cxnId="{49D0FA56-EFC6-49DD-87FB-AD1BFB202E06}">
      <dgm:prSet/>
      <dgm:spPr/>
      <dgm:t>
        <a:bodyPr/>
        <a:lstStyle/>
        <a:p>
          <a:endParaRPr lang="en-US"/>
        </a:p>
      </dgm:t>
    </dgm:pt>
    <dgm:pt modelId="{8562E128-AF97-4768-A0BA-1ADDE42FD98D}">
      <dgm:prSet/>
      <dgm:spPr/>
      <dgm:t>
        <a:bodyPr/>
        <a:lstStyle/>
        <a:p>
          <a:pPr>
            <a:buFont typeface="+mj-lt"/>
            <a:buAutoNum type="alphaLcPeriod"/>
          </a:pPr>
          <a:r>
            <a:rPr lang="en-US" dirty="0"/>
            <a:t>If you are a law firm who has atty involvement, make sure you can show </a:t>
          </a:r>
          <a:r>
            <a:rPr lang="en-US" i="1" dirty="0"/>
            <a:t>meaningful</a:t>
          </a:r>
          <a:r>
            <a:rPr lang="en-US" dirty="0"/>
            <a:t> involvement. </a:t>
          </a:r>
        </a:p>
      </dgm:t>
    </dgm:pt>
    <dgm:pt modelId="{5543D028-0D41-4C38-A4A4-C2DA480C060E}" type="parTrans" cxnId="{F6264E51-27F2-4AC7-B361-5E294F0125C1}">
      <dgm:prSet/>
      <dgm:spPr/>
      <dgm:t>
        <a:bodyPr/>
        <a:lstStyle/>
        <a:p>
          <a:endParaRPr lang="en-US"/>
        </a:p>
      </dgm:t>
    </dgm:pt>
    <dgm:pt modelId="{7A5F62A9-E584-4B44-8CC0-EDCB3FF5CA73}" type="sibTrans" cxnId="{F6264E51-27F2-4AC7-B361-5E294F0125C1}">
      <dgm:prSet/>
      <dgm:spPr/>
      <dgm:t>
        <a:bodyPr/>
        <a:lstStyle/>
        <a:p>
          <a:endParaRPr lang="en-US"/>
        </a:p>
      </dgm:t>
    </dgm:pt>
    <dgm:pt modelId="{DE109843-9CAA-4A6E-BD48-FEEAE8551350}" type="pres">
      <dgm:prSet presAssocID="{BAD4740B-DC0F-4BB5-97C5-F69DEBC8118D}" presName="linear" presStyleCnt="0">
        <dgm:presLayoutVars>
          <dgm:animLvl val="lvl"/>
          <dgm:resizeHandles val="exact"/>
        </dgm:presLayoutVars>
      </dgm:prSet>
      <dgm:spPr/>
    </dgm:pt>
    <dgm:pt modelId="{5447C2E4-AEE1-408D-9117-4B18D0371DD3}" type="pres">
      <dgm:prSet presAssocID="{C7BDF59D-87C3-4A19-ADDE-F9D8B4DB1D1D}" presName="parentText" presStyleLbl="node1" presStyleIdx="0" presStyleCnt="4">
        <dgm:presLayoutVars>
          <dgm:chMax val="0"/>
          <dgm:bulletEnabled val="1"/>
        </dgm:presLayoutVars>
      </dgm:prSet>
      <dgm:spPr/>
    </dgm:pt>
    <dgm:pt modelId="{90E2F055-61FF-4417-A145-FCCAA12E447E}" type="pres">
      <dgm:prSet presAssocID="{21196001-0580-4ECB-AB6B-65444ABED388}" presName="spacer" presStyleCnt="0"/>
      <dgm:spPr/>
    </dgm:pt>
    <dgm:pt modelId="{5B2A2C27-B6D3-4596-B1E4-DE04698E9735}" type="pres">
      <dgm:prSet presAssocID="{F1926501-24D2-4ED7-9B8D-F7823991E30B}" presName="parentText" presStyleLbl="node1" presStyleIdx="1" presStyleCnt="4">
        <dgm:presLayoutVars>
          <dgm:chMax val="0"/>
          <dgm:bulletEnabled val="1"/>
        </dgm:presLayoutVars>
      </dgm:prSet>
      <dgm:spPr/>
    </dgm:pt>
    <dgm:pt modelId="{7D580495-1CB8-403E-885E-5D1127DD3055}" type="pres">
      <dgm:prSet presAssocID="{4C6FA107-6566-4969-BDE7-7EC3F8DE6655}" presName="spacer" presStyleCnt="0"/>
      <dgm:spPr/>
    </dgm:pt>
    <dgm:pt modelId="{C0D04393-4D5A-47AD-B219-E7CE9BA088EB}" type="pres">
      <dgm:prSet presAssocID="{B0A6B4BF-86EB-442C-9468-F2757D54C7EE}" presName="parentText" presStyleLbl="node1" presStyleIdx="2" presStyleCnt="4">
        <dgm:presLayoutVars>
          <dgm:chMax val="0"/>
          <dgm:bulletEnabled val="1"/>
        </dgm:presLayoutVars>
      </dgm:prSet>
      <dgm:spPr/>
    </dgm:pt>
    <dgm:pt modelId="{23890B5F-01B3-4103-86DC-4E42CAC4E125}" type="pres">
      <dgm:prSet presAssocID="{DA607FCF-91C5-46DC-8844-C2010AD1BCA8}" presName="spacer" presStyleCnt="0"/>
      <dgm:spPr/>
    </dgm:pt>
    <dgm:pt modelId="{90510B81-CB5A-4886-8838-303BADF525FB}" type="pres">
      <dgm:prSet presAssocID="{8562E128-AF97-4768-A0BA-1ADDE42FD98D}" presName="parentText" presStyleLbl="node1" presStyleIdx="3" presStyleCnt="4">
        <dgm:presLayoutVars>
          <dgm:chMax val="0"/>
          <dgm:bulletEnabled val="1"/>
        </dgm:presLayoutVars>
      </dgm:prSet>
      <dgm:spPr/>
    </dgm:pt>
  </dgm:ptLst>
  <dgm:cxnLst>
    <dgm:cxn modelId="{235C1F66-47A8-47C3-8F7A-DB39A21B8E89}" type="presOf" srcId="{B0A6B4BF-86EB-442C-9468-F2757D54C7EE}" destId="{C0D04393-4D5A-47AD-B219-E7CE9BA088EB}" srcOrd="0" destOrd="0" presId="urn:microsoft.com/office/officeart/2005/8/layout/vList2"/>
    <dgm:cxn modelId="{104DFF66-E1BD-4D80-A6A0-892B5BF42A7A}" type="presOf" srcId="{F1926501-24D2-4ED7-9B8D-F7823991E30B}" destId="{5B2A2C27-B6D3-4596-B1E4-DE04698E9735}" srcOrd="0" destOrd="0" presId="urn:microsoft.com/office/officeart/2005/8/layout/vList2"/>
    <dgm:cxn modelId="{1F22044A-A5AC-4C87-B876-D8B5C37203DC}" type="presOf" srcId="{8562E128-AF97-4768-A0BA-1ADDE42FD98D}" destId="{90510B81-CB5A-4886-8838-303BADF525FB}" srcOrd="0" destOrd="0" presId="urn:microsoft.com/office/officeart/2005/8/layout/vList2"/>
    <dgm:cxn modelId="{3EA2124D-6A40-47F9-A210-F5396447D4A6}" srcId="{BAD4740B-DC0F-4BB5-97C5-F69DEBC8118D}" destId="{F1926501-24D2-4ED7-9B8D-F7823991E30B}" srcOrd="1" destOrd="0" parTransId="{3D171007-1BC0-40F5-92B7-A50101DDB758}" sibTransId="{4C6FA107-6566-4969-BDE7-7EC3F8DE6655}"/>
    <dgm:cxn modelId="{F6264E51-27F2-4AC7-B361-5E294F0125C1}" srcId="{BAD4740B-DC0F-4BB5-97C5-F69DEBC8118D}" destId="{8562E128-AF97-4768-A0BA-1ADDE42FD98D}" srcOrd="3" destOrd="0" parTransId="{5543D028-0D41-4C38-A4A4-C2DA480C060E}" sibTransId="{7A5F62A9-E584-4B44-8CC0-EDCB3FF5CA73}"/>
    <dgm:cxn modelId="{56395852-804E-4CCF-8FA0-3BA9E2B80E25}" srcId="{BAD4740B-DC0F-4BB5-97C5-F69DEBC8118D}" destId="{C7BDF59D-87C3-4A19-ADDE-F9D8B4DB1D1D}" srcOrd="0" destOrd="0" parTransId="{7DD05377-F332-4F90-84EE-12AD5867850E}" sibTransId="{21196001-0580-4ECB-AB6B-65444ABED388}"/>
    <dgm:cxn modelId="{1B4D9753-76E5-40E6-9E07-649FC66D7990}" type="presOf" srcId="{C7BDF59D-87C3-4A19-ADDE-F9D8B4DB1D1D}" destId="{5447C2E4-AEE1-408D-9117-4B18D0371DD3}" srcOrd="0" destOrd="0" presId="urn:microsoft.com/office/officeart/2005/8/layout/vList2"/>
    <dgm:cxn modelId="{49D0FA56-EFC6-49DD-87FB-AD1BFB202E06}" srcId="{BAD4740B-DC0F-4BB5-97C5-F69DEBC8118D}" destId="{B0A6B4BF-86EB-442C-9468-F2757D54C7EE}" srcOrd="2" destOrd="0" parTransId="{D31541FA-713D-4CB4-AC70-FBE3AC54DB28}" sibTransId="{DA607FCF-91C5-46DC-8844-C2010AD1BCA8}"/>
    <dgm:cxn modelId="{99DF1A86-888B-4650-9338-A78F8AA82F08}" type="presOf" srcId="{BAD4740B-DC0F-4BB5-97C5-F69DEBC8118D}" destId="{DE109843-9CAA-4A6E-BD48-FEEAE8551350}" srcOrd="0" destOrd="0" presId="urn:microsoft.com/office/officeart/2005/8/layout/vList2"/>
    <dgm:cxn modelId="{4776F5D3-6E63-4909-96FC-2AC44042F1D6}" type="presParOf" srcId="{DE109843-9CAA-4A6E-BD48-FEEAE8551350}" destId="{5447C2E4-AEE1-408D-9117-4B18D0371DD3}" srcOrd="0" destOrd="0" presId="urn:microsoft.com/office/officeart/2005/8/layout/vList2"/>
    <dgm:cxn modelId="{60B9C2F8-3313-4B8B-8380-C8B6DF2A505E}" type="presParOf" srcId="{DE109843-9CAA-4A6E-BD48-FEEAE8551350}" destId="{90E2F055-61FF-4417-A145-FCCAA12E447E}" srcOrd="1" destOrd="0" presId="urn:microsoft.com/office/officeart/2005/8/layout/vList2"/>
    <dgm:cxn modelId="{7CF840C7-F5F3-4945-887E-4B3DA30398D1}" type="presParOf" srcId="{DE109843-9CAA-4A6E-BD48-FEEAE8551350}" destId="{5B2A2C27-B6D3-4596-B1E4-DE04698E9735}" srcOrd="2" destOrd="0" presId="urn:microsoft.com/office/officeart/2005/8/layout/vList2"/>
    <dgm:cxn modelId="{C67AE177-0B71-4AD0-9CFC-E54EF5B95A1B}" type="presParOf" srcId="{DE109843-9CAA-4A6E-BD48-FEEAE8551350}" destId="{7D580495-1CB8-403E-885E-5D1127DD3055}" srcOrd="3" destOrd="0" presId="urn:microsoft.com/office/officeart/2005/8/layout/vList2"/>
    <dgm:cxn modelId="{F1BE8911-CA92-46E6-BB6D-7CD43B5BA2C4}" type="presParOf" srcId="{DE109843-9CAA-4A6E-BD48-FEEAE8551350}" destId="{C0D04393-4D5A-47AD-B219-E7CE9BA088EB}" srcOrd="4" destOrd="0" presId="urn:microsoft.com/office/officeart/2005/8/layout/vList2"/>
    <dgm:cxn modelId="{253B272E-59AA-4706-B83A-0E1770C853EB}" type="presParOf" srcId="{DE109843-9CAA-4A6E-BD48-FEEAE8551350}" destId="{23890B5F-01B3-4103-86DC-4E42CAC4E125}" srcOrd="5" destOrd="0" presId="urn:microsoft.com/office/officeart/2005/8/layout/vList2"/>
    <dgm:cxn modelId="{072D16AE-4F27-44AC-AC14-2B2ADC918718}" type="presParOf" srcId="{DE109843-9CAA-4A6E-BD48-FEEAE8551350}" destId="{90510B81-CB5A-4886-8838-303BADF525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CDFCB-C627-4EE9-8885-26084902593E}">
      <dsp:nvSpPr>
        <dsp:cNvPr id="0" name=""/>
        <dsp:cNvSpPr/>
      </dsp:nvSpPr>
      <dsp:spPr>
        <a:xfrm>
          <a:off x="0" y="0"/>
          <a:ext cx="10515600" cy="19581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6610C-8978-42F4-B38E-F8549FDFEC8C}">
      <dsp:nvSpPr>
        <dsp:cNvPr id="0" name=""/>
        <dsp:cNvSpPr/>
      </dsp:nvSpPr>
      <dsp:spPr>
        <a:xfrm>
          <a:off x="315468" y="261080"/>
          <a:ext cx="3088957" cy="143594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2000" b="-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CD766-35EE-4D87-BB75-65D0555096DE}">
      <dsp:nvSpPr>
        <dsp:cNvPr id="0" name=""/>
        <dsp:cNvSpPr/>
      </dsp:nvSpPr>
      <dsp:spPr>
        <a:xfrm rot="10800000">
          <a:off x="315468" y="1958102"/>
          <a:ext cx="3088957"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en-US" sz="3300" kern="1200" dirty="0"/>
            <a:t>Wendy Badger</a:t>
          </a:r>
          <a:br>
            <a:rPr lang="en-US" sz="3300" kern="1200" dirty="0"/>
          </a:br>
          <a:br>
            <a:rPr lang="en-US" sz="3300" kern="1200" dirty="0"/>
          </a:br>
          <a:r>
            <a:rPr lang="en-US" sz="3300" kern="1200" dirty="0"/>
            <a:t>ECMC Group</a:t>
          </a:r>
        </a:p>
      </dsp:txBody>
      <dsp:txXfrm rot="10800000">
        <a:off x="389068" y="1958102"/>
        <a:ext cx="2941757" cy="2319635"/>
      </dsp:txXfrm>
    </dsp:sp>
    <dsp:sp modelId="{EF25794D-91C0-4244-8EFC-814F6D3A8890}">
      <dsp:nvSpPr>
        <dsp:cNvPr id="0" name=""/>
        <dsp:cNvSpPr/>
      </dsp:nvSpPr>
      <dsp:spPr>
        <a:xfrm>
          <a:off x="3713321" y="261080"/>
          <a:ext cx="3088957" cy="143594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7000" b="-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0793FA-58DE-4882-8019-84DF0FD709AB}">
      <dsp:nvSpPr>
        <dsp:cNvPr id="0" name=""/>
        <dsp:cNvSpPr/>
      </dsp:nvSpPr>
      <dsp:spPr>
        <a:xfrm rot="10800000">
          <a:off x="3713321" y="1958102"/>
          <a:ext cx="3088957"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en-US" sz="3300" kern="1200" dirty="0"/>
            <a:t>Judd Peak</a:t>
          </a:r>
          <a:br>
            <a:rPr lang="en-US" sz="3300" kern="1200" dirty="0"/>
          </a:br>
          <a:br>
            <a:rPr lang="en-US" sz="3300" kern="1200" dirty="0"/>
          </a:br>
          <a:r>
            <a:rPr lang="en-US" sz="3300" kern="1200" dirty="0"/>
            <a:t>Frost-Arnett</a:t>
          </a:r>
        </a:p>
      </dsp:txBody>
      <dsp:txXfrm rot="10800000">
        <a:off x="3786921" y="1958102"/>
        <a:ext cx="2941757" cy="2319635"/>
      </dsp:txXfrm>
    </dsp:sp>
    <dsp:sp modelId="{3E6BE749-797B-4D1B-BFCB-324848512FDC}">
      <dsp:nvSpPr>
        <dsp:cNvPr id="0" name=""/>
        <dsp:cNvSpPr/>
      </dsp:nvSpPr>
      <dsp:spPr>
        <a:xfrm>
          <a:off x="7111174" y="261080"/>
          <a:ext cx="3088957" cy="143594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ADD077-864D-437C-821E-9CEC7064E8F7}">
      <dsp:nvSpPr>
        <dsp:cNvPr id="0" name=""/>
        <dsp:cNvSpPr/>
      </dsp:nvSpPr>
      <dsp:spPr>
        <a:xfrm rot="10800000">
          <a:off x="7111174" y="1958102"/>
          <a:ext cx="3088957" cy="2393235"/>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en-US" sz="3300" kern="1200" dirty="0"/>
            <a:t>Stephanie </a:t>
          </a:r>
          <a:r>
            <a:rPr lang="en-US" sz="3300" kern="1200" dirty="0" err="1"/>
            <a:t>Schuitt</a:t>
          </a:r>
          <a:br>
            <a:rPr lang="en-US" sz="3300" kern="1200" dirty="0"/>
          </a:br>
          <a:br>
            <a:rPr lang="en-US" sz="3300" kern="1200" dirty="0"/>
          </a:br>
          <a:r>
            <a:rPr lang="en-US" sz="3300" kern="1200" dirty="0" err="1"/>
            <a:t>iQor</a:t>
          </a:r>
          <a:endParaRPr lang="en-US" sz="3300" kern="1200" dirty="0"/>
        </a:p>
      </dsp:txBody>
      <dsp:txXfrm rot="10800000">
        <a:off x="7184774" y="1958102"/>
        <a:ext cx="2941757" cy="23196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320113"/>
          <a:ext cx="6513603" cy="3191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Continue abiding by the FDCPA and update or create a solid Compliance Management System based on the CFPB’s Compliance Program and Control Components which consist of the following sections:</a:t>
          </a:r>
          <a:endParaRPr lang="en-US" sz="3100" kern="1200" dirty="0"/>
        </a:p>
      </dsp:txBody>
      <dsp:txXfrm>
        <a:off x="155809" y="475922"/>
        <a:ext cx="6201985" cy="2880142"/>
      </dsp:txXfrm>
    </dsp:sp>
    <dsp:sp modelId="{E22D1991-9F16-4157-8833-A5D2F0DEBAED}">
      <dsp:nvSpPr>
        <dsp:cNvPr id="0" name=""/>
        <dsp:cNvSpPr/>
      </dsp:nvSpPr>
      <dsp:spPr>
        <a:xfrm>
          <a:off x="0" y="3511873"/>
          <a:ext cx="6513603"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9370" rIns="220472" bIns="39370" numCol="1" spcCol="1270" anchor="t" anchorCtr="0">
          <a:noAutofit/>
        </a:bodyPr>
        <a:lstStyle/>
        <a:p>
          <a:pPr marL="228600" lvl="1" indent="-228600" algn="l" defTabSz="1066800">
            <a:lnSpc>
              <a:spcPct val="90000"/>
            </a:lnSpc>
            <a:spcBef>
              <a:spcPct val="0"/>
            </a:spcBef>
            <a:spcAft>
              <a:spcPct val="20000"/>
            </a:spcAft>
            <a:buFont typeface="+mj-lt"/>
            <a:buAutoNum type="alphaLcPeriod"/>
          </a:pPr>
          <a:r>
            <a:rPr lang="en-US" sz="2400" kern="1200" dirty="0"/>
            <a:t> Board and Management Oversight</a:t>
          </a:r>
        </a:p>
        <a:p>
          <a:pPr marL="228600" lvl="1" indent="-228600" algn="l" defTabSz="1066800">
            <a:lnSpc>
              <a:spcPct val="90000"/>
            </a:lnSpc>
            <a:spcBef>
              <a:spcPct val="0"/>
            </a:spcBef>
            <a:spcAft>
              <a:spcPct val="20000"/>
            </a:spcAft>
            <a:buFont typeface="+mj-lt"/>
            <a:buAutoNum type="alphaLcPeriod"/>
          </a:pPr>
          <a:r>
            <a:rPr lang="en-US" sz="2400" kern="1200" dirty="0"/>
            <a:t> Policies and Procedures</a:t>
          </a:r>
        </a:p>
        <a:p>
          <a:pPr marL="228600" lvl="1" indent="-228600" algn="l" defTabSz="1066800">
            <a:lnSpc>
              <a:spcPct val="90000"/>
            </a:lnSpc>
            <a:spcBef>
              <a:spcPct val="0"/>
            </a:spcBef>
            <a:spcAft>
              <a:spcPct val="20000"/>
            </a:spcAft>
            <a:buFont typeface="+mj-lt"/>
            <a:buAutoNum type="alphaLcPeriod"/>
          </a:pPr>
          <a:r>
            <a:rPr lang="en-US" sz="2400" kern="1200" dirty="0"/>
            <a:t> Training </a:t>
          </a:r>
        </a:p>
        <a:p>
          <a:pPr marL="228600" lvl="1" indent="-228600" algn="l" defTabSz="1066800">
            <a:lnSpc>
              <a:spcPct val="90000"/>
            </a:lnSpc>
            <a:spcBef>
              <a:spcPct val="0"/>
            </a:spcBef>
            <a:spcAft>
              <a:spcPct val="20000"/>
            </a:spcAft>
            <a:buFont typeface="+mj-lt"/>
            <a:buAutoNum type="alphaLcPeriod"/>
          </a:pPr>
          <a:r>
            <a:rPr lang="en-US" sz="2400" kern="1200" dirty="0"/>
            <a:t> Monitoring and Auditing </a:t>
          </a:r>
        </a:p>
        <a:p>
          <a:pPr marL="228600" lvl="1" indent="-228600" algn="l" defTabSz="1066800">
            <a:lnSpc>
              <a:spcPct val="90000"/>
            </a:lnSpc>
            <a:spcBef>
              <a:spcPct val="0"/>
            </a:spcBef>
            <a:spcAft>
              <a:spcPct val="20000"/>
            </a:spcAft>
            <a:buFont typeface="+mj-lt"/>
            <a:buAutoNum type="alphaLcPeriod"/>
          </a:pPr>
          <a:r>
            <a:rPr lang="en-US" sz="2400" kern="1200" dirty="0"/>
            <a:t> Consumer Complaint Response </a:t>
          </a:r>
        </a:p>
      </dsp:txBody>
      <dsp:txXfrm>
        <a:off x="0" y="3511873"/>
        <a:ext cx="6513603" cy="2053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103122"/>
          <a:ext cx="6513603" cy="2783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Generally, restates current FDCPA §1692f prohibition on “unfair” or “unconscionable” conduct by a debt collector.</a:t>
          </a:r>
        </a:p>
      </dsp:txBody>
      <dsp:txXfrm>
        <a:off x="135876" y="238998"/>
        <a:ext cx="6241851" cy="2511678"/>
      </dsp:txXfrm>
    </dsp:sp>
    <dsp:sp modelId="{9A3DB0E9-1747-49CE-9516-8F58F1222F6F}">
      <dsp:nvSpPr>
        <dsp:cNvPr id="0" name=""/>
        <dsp:cNvSpPr/>
      </dsp:nvSpPr>
      <dsp:spPr>
        <a:xfrm>
          <a:off x="0" y="2998873"/>
          <a:ext cx="6513603" cy="27834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Proposed rule expands definition, and includes specific examples.</a:t>
          </a:r>
        </a:p>
      </dsp:txBody>
      <dsp:txXfrm>
        <a:off x="135876" y="3134749"/>
        <a:ext cx="6241851" cy="25116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136830"/>
          <a:ext cx="6513603"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Collection of “unauthorized” amounts</a:t>
          </a:r>
        </a:p>
      </dsp:txBody>
      <dsp:txXfrm>
        <a:off x="36845" y="173675"/>
        <a:ext cx="6439913" cy="681087"/>
      </dsp:txXfrm>
    </dsp:sp>
    <dsp:sp modelId="{76DCBE94-0789-45F5-BF70-705A24751B73}">
      <dsp:nvSpPr>
        <dsp:cNvPr id="0" name=""/>
        <dsp:cNvSpPr/>
      </dsp:nvSpPr>
      <dsp:spPr>
        <a:xfrm>
          <a:off x="0" y="946328"/>
          <a:ext cx="6513603" cy="754777"/>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Calibri" panose="020F0502020204030204" pitchFamily="34" charset="0"/>
            <a:buNone/>
          </a:pPr>
          <a:r>
            <a:rPr lang="en-US" sz="1900" kern="1200"/>
            <a:t>Early deposit of post-dated payment </a:t>
          </a:r>
        </a:p>
      </dsp:txBody>
      <dsp:txXfrm>
        <a:off x="36845" y="983173"/>
        <a:ext cx="6439913" cy="681087"/>
      </dsp:txXfrm>
    </dsp:sp>
    <dsp:sp modelId="{D2D91976-7907-43E7-BB2D-15B309CA4EA6}">
      <dsp:nvSpPr>
        <dsp:cNvPr id="0" name=""/>
        <dsp:cNvSpPr/>
      </dsp:nvSpPr>
      <dsp:spPr>
        <a:xfrm>
          <a:off x="0" y="1755826"/>
          <a:ext cx="6513603" cy="754777"/>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Calibri" panose="020F0502020204030204" pitchFamily="34" charset="0"/>
            <a:buNone/>
          </a:pPr>
          <a:r>
            <a:rPr lang="en-US" sz="1900" kern="1200"/>
            <a:t>Improper concealed charges</a:t>
          </a:r>
        </a:p>
      </dsp:txBody>
      <dsp:txXfrm>
        <a:off x="36845" y="1792671"/>
        <a:ext cx="6439913" cy="681087"/>
      </dsp:txXfrm>
    </dsp:sp>
    <dsp:sp modelId="{211C05D8-A7F3-4848-A6AE-C31FBCB96003}">
      <dsp:nvSpPr>
        <dsp:cNvPr id="0" name=""/>
        <dsp:cNvSpPr/>
      </dsp:nvSpPr>
      <dsp:spPr>
        <a:xfrm>
          <a:off x="0" y="2565324"/>
          <a:ext cx="6513603" cy="75477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Calibri" panose="020F0502020204030204" pitchFamily="34" charset="0"/>
            <a:buNone/>
          </a:pPr>
          <a:r>
            <a:rPr lang="en-US" sz="1900" kern="1200"/>
            <a:t>Threats regarding seizure of property</a:t>
          </a:r>
        </a:p>
      </dsp:txBody>
      <dsp:txXfrm>
        <a:off x="36845" y="2602169"/>
        <a:ext cx="6439913" cy="681087"/>
      </dsp:txXfrm>
    </dsp:sp>
    <dsp:sp modelId="{7E7D44A5-BBCD-4157-B5D9-9A12543E346B}">
      <dsp:nvSpPr>
        <dsp:cNvPr id="0" name=""/>
        <dsp:cNvSpPr/>
      </dsp:nvSpPr>
      <dsp:spPr>
        <a:xfrm>
          <a:off x="0" y="3374821"/>
          <a:ext cx="6513603" cy="754777"/>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Calibri" panose="020F0502020204030204" pitchFamily="34" charset="0"/>
            <a:buNone/>
          </a:pPr>
          <a:r>
            <a:rPr lang="en-US" sz="1900" kern="1200"/>
            <a:t>Communication via postcards or use of envelope markings</a:t>
          </a:r>
        </a:p>
      </dsp:txBody>
      <dsp:txXfrm>
        <a:off x="36845" y="3411666"/>
        <a:ext cx="6439913" cy="681087"/>
      </dsp:txXfrm>
    </dsp:sp>
    <dsp:sp modelId="{8705F4A8-DABA-41DB-B22A-27D8BCBABFD7}">
      <dsp:nvSpPr>
        <dsp:cNvPr id="0" name=""/>
        <dsp:cNvSpPr/>
      </dsp:nvSpPr>
      <dsp:spPr>
        <a:xfrm>
          <a:off x="0" y="4184319"/>
          <a:ext cx="6513603" cy="754777"/>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Calibri" panose="020F0502020204030204" pitchFamily="34" charset="0"/>
            <a:buNone/>
          </a:pPr>
          <a:r>
            <a:rPr lang="en-US" sz="1900" kern="1200"/>
            <a:t>Email communications to consumer’s POE (new)</a:t>
          </a:r>
        </a:p>
      </dsp:txBody>
      <dsp:txXfrm>
        <a:off x="36845" y="4221164"/>
        <a:ext cx="6439913" cy="681087"/>
      </dsp:txXfrm>
    </dsp:sp>
    <dsp:sp modelId="{4452C3B5-BA2E-42E4-9C5D-01F74F5F9D4C}">
      <dsp:nvSpPr>
        <dsp:cNvPr id="0" name=""/>
        <dsp:cNvSpPr/>
      </dsp:nvSpPr>
      <dsp:spPr>
        <a:xfrm>
          <a:off x="0" y="4993817"/>
          <a:ext cx="6513603" cy="75477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Font typeface="Calibri" panose="020F0502020204030204" pitchFamily="34" charset="0"/>
            <a:buNone/>
          </a:pPr>
          <a:r>
            <a:rPr lang="en-US" sz="1900" kern="1200"/>
            <a:t>Social media communications that are viewable by 3</a:t>
          </a:r>
          <a:r>
            <a:rPr lang="en-US" sz="1900" kern="1200" baseline="30000"/>
            <a:t>rd</a:t>
          </a:r>
          <a:r>
            <a:rPr lang="en-US" sz="1900" kern="1200"/>
            <a:t> parties (new)</a:t>
          </a:r>
        </a:p>
      </dsp:txBody>
      <dsp:txXfrm>
        <a:off x="36845" y="5030662"/>
        <a:ext cx="6439913" cy="6810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258552"/>
          <a:ext cx="6513603"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Changes for electronic communications methods </a:t>
          </a:r>
        </a:p>
      </dsp:txBody>
      <dsp:txXfrm>
        <a:off x="62141" y="320693"/>
        <a:ext cx="6389321" cy="1148678"/>
      </dsp:txXfrm>
    </dsp:sp>
    <dsp:sp modelId="{D1660AD2-1310-473F-A1C8-6FDCA206779E}">
      <dsp:nvSpPr>
        <dsp:cNvPr id="0" name=""/>
        <dsp:cNvSpPr/>
      </dsp:nvSpPr>
      <dsp:spPr>
        <a:xfrm>
          <a:off x="0" y="1623673"/>
          <a:ext cx="6513603" cy="127296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Calibri" panose="020F0502020204030204" pitchFamily="34" charset="0"/>
            <a:buNone/>
          </a:pPr>
          <a:r>
            <a:rPr lang="en-US" sz="3200" kern="1200" dirty="0"/>
            <a:t>Safeguards necessary for email / social media (Facebook, Twitter, etc.)</a:t>
          </a:r>
        </a:p>
      </dsp:txBody>
      <dsp:txXfrm>
        <a:off x="62141" y="1685814"/>
        <a:ext cx="6389321" cy="1148678"/>
      </dsp:txXfrm>
    </dsp:sp>
    <dsp:sp modelId="{66CE5A8E-CE88-4755-91DC-F217085836B1}">
      <dsp:nvSpPr>
        <dsp:cNvPr id="0" name=""/>
        <dsp:cNvSpPr/>
      </dsp:nvSpPr>
      <dsp:spPr>
        <a:xfrm>
          <a:off x="0" y="2988793"/>
          <a:ext cx="6513603" cy="127296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Calibri" panose="020F0502020204030204" pitchFamily="34" charset="0"/>
            <a:buNone/>
          </a:pPr>
          <a:r>
            <a:rPr lang="en-US" sz="3200" kern="1200"/>
            <a:t>Email scrubs / verification services?</a:t>
          </a:r>
          <a:endParaRPr lang="en-US" sz="3200" kern="1200" dirty="0"/>
        </a:p>
      </dsp:txBody>
      <dsp:txXfrm>
        <a:off x="62141" y="3050934"/>
        <a:ext cx="6389321" cy="1148678"/>
      </dsp:txXfrm>
    </dsp:sp>
    <dsp:sp modelId="{34CF319E-4114-48E0-825A-83D1DA4FC8B6}">
      <dsp:nvSpPr>
        <dsp:cNvPr id="0" name=""/>
        <dsp:cNvSpPr/>
      </dsp:nvSpPr>
      <dsp:spPr>
        <a:xfrm>
          <a:off x="0" y="4353913"/>
          <a:ext cx="6513603" cy="12729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Font typeface="Calibri" panose="020F0502020204030204" pitchFamily="34" charset="0"/>
            <a:buNone/>
          </a:pPr>
          <a:r>
            <a:rPr lang="en-US" sz="3200" kern="1200"/>
            <a:t>Safe harbor – compliance with 1006.6(d) </a:t>
          </a:r>
        </a:p>
      </dsp:txBody>
      <dsp:txXfrm>
        <a:off x="62141" y="4416054"/>
        <a:ext cx="6389321" cy="11486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349745"/>
          <a:ext cx="6513603" cy="1352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Training – collectors on social media.</a:t>
          </a:r>
        </a:p>
      </dsp:txBody>
      <dsp:txXfrm>
        <a:off x="66025" y="415770"/>
        <a:ext cx="6381553" cy="1220470"/>
      </dsp:txXfrm>
    </dsp:sp>
    <dsp:sp modelId="{7F6E975A-42F8-4DB6-9C72-30F8D23F7586}">
      <dsp:nvSpPr>
        <dsp:cNvPr id="0" name=""/>
        <dsp:cNvSpPr/>
      </dsp:nvSpPr>
      <dsp:spPr>
        <a:xfrm>
          <a:off x="0" y="1800185"/>
          <a:ext cx="6513603" cy="13525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Font typeface="Calibri" panose="020F0502020204030204" pitchFamily="34" charset="0"/>
            <a:buNone/>
          </a:pPr>
          <a:r>
            <a:rPr lang="en-US" sz="3400" kern="1200" dirty="0"/>
            <a:t>Monitoring and audit of electronic communications (email).</a:t>
          </a:r>
        </a:p>
      </dsp:txBody>
      <dsp:txXfrm>
        <a:off x="66025" y="1866210"/>
        <a:ext cx="6381553" cy="1220470"/>
      </dsp:txXfrm>
    </dsp:sp>
    <dsp:sp modelId="{82D2100C-D3DE-4D55-8415-2DF4F6534CEB}">
      <dsp:nvSpPr>
        <dsp:cNvPr id="0" name=""/>
        <dsp:cNvSpPr/>
      </dsp:nvSpPr>
      <dsp:spPr>
        <a:xfrm>
          <a:off x="0" y="3250625"/>
          <a:ext cx="6513603" cy="13525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Font typeface="Calibri" panose="020F0502020204030204" pitchFamily="34" charset="0"/>
            <a:buNone/>
          </a:pPr>
          <a:r>
            <a:rPr lang="en-US" sz="3400" kern="1200" dirty="0"/>
            <a:t>Need for written policies / procedures.</a:t>
          </a:r>
        </a:p>
      </dsp:txBody>
      <dsp:txXfrm>
        <a:off x="66025" y="3316650"/>
        <a:ext cx="6381553" cy="1220470"/>
      </dsp:txXfrm>
    </dsp:sp>
    <dsp:sp modelId="{B9E840B8-5270-4DD0-B959-CEFEDF5126A5}">
      <dsp:nvSpPr>
        <dsp:cNvPr id="0" name=""/>
        <dsp:cNvSpPr/>
      </dsp:nvSpPr>
      <dsp:spPr>
        <a:xfrm>
          <a:off x="0" y="4603145"/>
          <a:ext cx="6513603" cy="932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3180" rIns="241808" bIns="43180" numCol="1" spcCol="1270" anchor="t" anchorCtr="0">
          <a:noAutofit/>
        </a:bodyPr>
        <a:lstStyle/>
        <a:p>
          <a:pPr marL="228600" lvl="1" indent="-228600" algn="l" defTabSz="1200150">
            <a:lnSpc>
              <a:spcPct val="90000"/>
            </a:lnSpc>
            <a:spcBef>
              <a:spcPct val="0"/>
            </a:spcBef>
            <a:spcAft>
              <a:spcPct val="20000"/>
            </a:spcAft>
            <a:buFont typeface="Courier New" panose="02070309020205020404" pitchFamily="49" charset="0"/>
            <a:buChar char="o"/>
          </a:pPr>
          <a:r>
            <a:rPr lang="en-US" sz="2700" kern="1200" dirty="0"/>
            <a:t>Establish bona fide error defense </a:t>
          </a:r>
        </a:p>
        <a:p>
          <a:pPr marL="228600" lvl="1" indent="-228600" algn="l" defTabSz="1200150">
            <a:lnSpc>
              <a:spcPct val="90000"/>
            </a:lnSpc>
            <a:spcBef>
              <a:spcPct val="0"/>
            </a:spcBef>
            <a:spcAft>
              <a:spcPct val="20000"/>
            </a:spcAft>
            <a:buFont typeface="Courier New" panose="02070309020205020404" pitchFamily="49" charset="0"/>
            <a:buChar char="o"/>
          </a:pPr>
          <a:r>
            <a:rPr lang="en-US" sz="2700" kern="1200"/>
            <a:t>Prevent class action status for violations</a:t>
          </a:r>
        </a:p>
      </dsp:txBody>
      <dsp:txXfrm>
        <a:off x="0" y="4603145"/>
        <a:ext cx="6513603" cy="9325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384516"/>
          <a:ext cx="6513603"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Debt collector must notify the consumer prior to furnishing data to the CRAs. </a:t>
          </a:r>
        </a:p>
      </dsp:txBody>
      <dsp:txXfrm>
        <a:off x="62808" y="447324"/>
        <a:ext cx="6387987" cy="1161018"/>
      </dsp:txXfrm>
    </dsp:sp>
    <dsp:sp modelId="{A168B6A9-92CF-4A4E-A1BD-D4B2BDE9968A}">
      <dsp:nvSpPr>
        <dsp:cNvPr id="0" name=""/>
        <dsp:cNvSpPr/>
      </dsp:nvSpPr>
      <dsp:spPr>
        <a:xfrm>
          <a:off x="0" y="1737390"/>
          <a:ext cx="6513603" cy="128663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It constitutes a UDAAP violation if the debt collector sells, transfers, or places an account to collections if the debt collections </a:t>
          </a:r>
          <a:r>
            <a:rPr lang="en-US" sz="2300" b="1" kern="1200" dirty="0"/>
            <a:t>knows or should know:</a:t>
          </a:r>
          <a:endParaRPr lang="en-US" sz="2300" kern="1200" dirty="0"/>
        </a:p>
      </dsp:txBody>
      <dsp:txXfrm>
        <a:off x="62808" y="1800198"/>
        <a:ext cx="6387987" cy="1161018"/>
      </dsp:txXfrm>
    </dsp:sp>
    <dsp:sp modelId="{2DFCA173-9B48-4CB1-B212-EE9A43756DBE}">
      <dsp:nvSpPr>
        <dsp:cNvPr id="0" name=""/>
        <dsp:cNvSpPr/>
      </dsp:nvSpPr>
      <dsp:spPr>
        <a:xfrm>
          <a:off x="0" y="3024025"/>
          <a:ext cx="6513603"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 debt has been paid or settled</a:t>
          </a:r>
        </a:p>
        <a:p>
          <a:pPr marL="171450" lvl="1" indent="-171450" algn="l" defTabSz="800100">
            <a:lnSpc>
              <a:spcPct val="90000"/>
            </a:lnSpc>
            <a:spcBef>
              <a:spcPct val="0"/>
            </a:spcBef>
            <a:spcAft>
              <a:spcPct val="20000"/>
            </a:spcAft>
            <a:buChar char="•"/>
          </a:pPr>
          <a:r>
            <a:rPr lang="en-US" sz="1800" kern="1200" dirty="0"/>
            <a:t>the debt has been discharged in bankruptcy</a:t>
          </a:r>
        </a:p>
        <a:p>
          <a:pPr marL="171450" lvl="1" indent="-171450" algn="l" defTabSz="800100">
            <a:lnSpc>
              <a:spcPct val="90000"/>
            </a:lnSpc>
            <a:spcBef>
              <a:spcPct val="0"/>
            </a:spcBef>
            <a:spcAft>
              <a:spcPct val="20000"/>
            </a:spcAft>
            <a:buChar char="•"/>
          </a:pPr>
          <a:r>
            <a:rPr lang="en-US" sz="1800" kern="1200" dirty="0"/>
            <a:t>the consumer has filed an Identity Theft Report concerning the debt</a:t>
          </a:r>
        </a:p>
      </dsp:txBody>
      <dsp:txXfrm>
        <a:off x="0" y="3024025"/>
        <a:ext cx="6513603" cy="1190250"/>
      </dsp:txXfrm>
    </dsp:sp>
    <dsp:sp modelId="{F7AA0E74-4ED2-4A62-8708-610CB94D6880}">
      <dsp:nvSpPr>
        <dsp:cNvPr id="0" name=""/>
        <dsp:cNvSpPr/>
      </dsp:nvSpPr>
      <dsp:spPr>
        <a:xfrm>
          <a:off x="0" y="4214275"/>
          <a:ext cx="6513603" cy="12866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 debt collector must apply payment in the manner prescribed by the consumer and </a:t>
          </a:r>
          <a:r>
            <a:rPr lang="en-US" sz="2300" u="sng" kern="1200" dirty="0"/>
            <a:t>may not apply payment to a disputed debt.</a:t>
          </a:r>
          <a:endParaRPr lang="en-US" sz="2300" kern="1200" dirty="0"/>
        </a:p>
      </dsp:txBody>
      <dsp:txXfrm>
        <a:off x="62808" y="4277083"/>
        <a:ext cx="6387987" cy="11610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10147"/>
          <a:ext cx="6513603" cy="1912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Many debt collectors are already following these rules. </a:t>
          </a:r>
        </a:p>
      </dsp:txBody>
      <dsp:txXfrm>
        <a:off x="93375" y="103522"/>
        <a:ext cx="6326853" cy="1726053"/>
      </dsp:txXfrm>
    </dsp:sp>
    <dsp:sp modelId="{F6D81F1F-08F8-4C82-81D6-971E893F50E3}">
      <dsp:nvSpPr>
        <dsp:cNvPr id="0" name=""/>
        <dsp:cNvSpPr/>
      </dsp:nvSpPr>
      <dsp:spPr>
        <a:xfrm>
          <a:off x="0" y="1986311"/>
          <a:ext cx="6513603" cy="191280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kern="1200"/>
            <a:t>With regards to furnishing data to the CRAs without notifying the consumers, any agency that currently engages in this type of collections will need to modify their practices to send out notice letters prior to reporting. </a:t>
          </a:r>
        </a:p>
      </dsp:txBody>
      <dsp:txXfrm>
        <a:off x="93375" y="2079686"/>
        <a:ext cx="6326853" cy="1726053"/>
      </dsp:txXfrm>
    </dsp:sp>
    <dsp:sp modelId="{CF17D3E1-474D-4B12-9A44-B005D2F4E1B6}">
      <dsp:nvSpPr>
        <dsp:cNvPr id="0" name=""/>
        <dsp:cNvSpPr/>
      </dsp:nvSpPr>
      <dsp:spPr>
        <a:xfrm>
          <a:off x="0" y="3962474"/>
          <a:ext cx="6513603" cy="191280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kern="1200"/>
            <a:t>Ensure the appropriate disposition/account status is reflected at the time of any potential sale, transfer or new placement so that these types of debts (paid/settled, discharged or Identity Theft Report) are excluded.</a:t>
          </a:r>
        </a:p>
      </dsp:txBody>
      <dsp:txXfrm>
        <a:off x="93375" y="4055849"/>
        <a:ext cx="6326853" cy="17260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38075"/>
          <a:ext cx="6513603" cy="1409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rule for credit reporting without active collections could put a stress on agencies currently engaged in this type of collections.</a:t>
          </a:r>
        </a:p>
      </dsp:txBody>
      <dsp:txXfrm>
        <a:off x="68787" y="106862"/>
        <a:ext cx="6376029" cy="1271544"/>
      </dsp:txXfrm>
    </dsp:sp>
    <dsp:sp modelId="{2284A7F0-80F5-4853-BE2C-FDE047D39C5C}">
      <dsp:nvSpPr>
        <dsp:cNvPr id="0" name=""/>
        <dsp:cNvSpPr/>
      </dsp:nvSpPr>
      <dsp:spPr>
        <a:xfrm>
          <a:off x="0" y="1504794"/>
          <a:ext cx="6513603" cy="140911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For sale/transfer, etc. – despite good faith efforts, errors/mistakes could be made due to timing issues or not receiving updates regarding bk/</a:t>
          </a:r>
          <a:r>
            <a:rPr lang="en-US" sz="2000" kern="1200" dirty="0" err="1"/>
            <a:t>dec</a:t>
          </a:r>
          <a:r>
            <a:rPr lang="en-US" sz="2000" kern="1200" dirty="0"/>
            <a:t> accounts. </a:t>
          </a:r>
        </a:p>
      </dsp:txBody>
      <dsp:txXfrm>
        <a:off x="68787" y="1573581"/>
        <a:ext cx="6376029" cy="1271544"/>
      </dsp:txXfrm>
    </dsp:sp>
    <dsp:sp modelId="{F8AC7634-4F43-48DB-8379-B9D2BBBF3634}">
      <dsp:nvSpPr>
        <dsp:cNvPr id="0" name=""/>
        <dsp:cNvSpPr/>
      </dsp:nvSpPr>
      <dsp:spPr>
        <a:xfrm>
          <a:off x="0" y="2971513"/>
          <a:ext cx="6513603" cy="140911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a:t>Failure to notify the consumer their debt will be reported.  What does the CFPB consider “Communicating” prior to reporting.  Do agencies good faith efforts to send a letter to last known address count? </a:t>
          </a:r>
          <a:endParaRPr lang="en-US" sz="2000" kern="1200" dirty="0"/>
        </a:p>
      </dsp:txBody>
      <dsp:txXfrm>
        <a:off x="68787" y="3040300"/>
        <a:ext cx="6376029" cy="1271544"/>
      </dsp:txXfrm>
    </dsp:sp>
    <dsp:sp modelId="{C68C1D9A-D293-4671-A3FA-9DB6EEE0B60E}">
      <dsp:nvSpPr>
        <dsp:cNvPr id="0" name=""/>
        <dsp:cNvSpPr/>
      </dsp:nvSpPr>
      <dsp:spPr>
        <a:xfrm>
          <a:off x="0" y="4438231"/>
          <a:ext cx="6513603" cy="1409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Not knowing a debt has been paid or settled due to timing issues; potential fraudulent claims of ID theft to get out of the debt.</a:t>
          </a:r>
        </a:p>
      </dsp:txBody>
      <dsp:txXfrm>
        <a:off x="68787" y="4507018"/>
        <a:ext cx="6376029" cy="12715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88464"/>
          <a:ext cx="6513603" cy="5958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Document, document</a:t>
          </a:r>
          <a:r>
            <a:rPr lang="en-US" sz="1500" b="0" i="0" kern="1200"/>
            <a:t>, document.</a:t>
          </a:r>
          <a:endParaRPr lang="en-US" sz="1500" kern="1200" dirty="0"/>
        </a:p>
      </dsp:txBody>
      <dsp:txXfrm>
        <a:off x="29088" y="117552"/>
        <a:ext cx="6455427" cy="537701"/>
      </dsp:txXfrm>
    </dsp:sp>
    <dsp:sp modelId="{D47CFDF4-0830-40D4-9052-4F747E6A80C4}">
      <dsp:nvSpPr>
        <dsp:cNvPr id="0" name=""/>
        <dsp:cNvSpPr/>
      </dsp:nvSpPr>
      <dsp:spPr>
        <a:xfrm>
          <a:off x="0" y="727542"/>
          <a:ext cx="6513603" cy="595877"/>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Test, monitor and audit.</a:t>
          </a:r>
          <a:endParaRPr lang="en-US" sz="1500" kern="1200" dirty="0"/>
        </a:p>
      </dsp:txBody>
      <dsp:txXfrm>
        <a:off x="29088" y="756630"/>
        <a:ext cx="6455427" cy="537701"/>
      </dsp:txXfrm>
    </dsp:sp>
    <dsp:sp modelId="{82121FB6-54CA-46DB-9E29-066D03F32EFF}">
      <dsp:nvSpPr>
        <dsp:cNvPr id="0" name=""/>
        <dsp:cNvSpPr/>
      </dsp:nvSpPr>
      <dsp:spPr>
        <a:xfrm>
          <a:off x="0" y="1366619"/>
          <a:ext cx="6513603" cy="595877"/>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Rethink credit reporting as a collection tool strategy.</a:t>
          </a:r>
          <a:endParaRPr lang="en-US" sz="1500" kern="1200" dirty="0"/>
        </a:p>
      </dsp:txBody>
      <dsp:txXfrm>
        <a:off x="29088" y="1395707"/>
        <a:ext cx="6455427" cy="537701"/>
      </dsp:txXfrm>
    </dsp:sp>
    <dsp:sp modelId="{E05E5B2C-67F2-44B5-91CF-220B08B626D1}">
      <dsp:nvSpPr>
        <dsp:cNvPr id="0" name=""/>
        <dsp:cNvSpPr/>
      </dsp:nvSpPr>
      <dsp:spPr>
        <a:xfrm>
          <a:off x="0" y="2005696"/>
          <a:ext cx="6513603" cy="595877"/>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Ensure policies, procedures, and rules are up to date with these requirements.</a:t>
          </a:r>
          <a:endParaRPr lang="en-US" sz="1500" kern="1200" dirty="0"/>
        </a:p>
      </dsp:txBody>
      <dsp:txXfrm>
        <a:off x="29088" y="2034784"/>
        <a:ext cx="6455427" cy="537701"/>
      </dsp:txXfrm>
    </dsp:sp>
    <dsp:sp modelId="{8D279D70-9C02-452D-937B-398883846CEC}">
      <dsp:nvSpPr>
        <dsp:cNvPr id="0" name=""/>
        <dsp:cNvSpPr/>
      </dsp:nvSpPr>
      <dsp:spPr>
        <a:xfrm>
          <a:off x="0" y="2644774"/>
          <a:ext cx="6513603" cy="59587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Ensure dialing system has proper controls for dialing rules.</a:t>
          </a:r>
        </a:p>
      </dsp:txBody>
      <dsp:txXfrm>
        <a:off x="29088" y="2673862"/>
        <a:ext cx="6455427" cy="537701"/>
      </dsp:txXfrm>
    </dsp:sp>
    <dsp:sp modelId="{5AF9847F-47D6-41C1-8474-64BF5B1D7383}">
      <dsp:nvSpPr>
        <dsp:cNvPr id="0" name=""/>
        <dsp:cNvSpPr/>
      </dsp:nvSpPr>
      <dsp:spPr>
        <a:xfrm>
          <a:off x="0" y="3283851"/>
          <a:ext cx="6513603" cy="595877"/>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a:t>Align training to set out the expectations with regards to these items.</a:t>
          </a:r>
        </a:p>
      </dsp:txBody>
      <dsp:txXfrm>
        <a:off x="29088" y="3312939"/>
        <a:ext cx="6455427" cy="537701"/>
      </dsp:txXfrm>
    </dsp:sp>
    <dsp:sp modelId="{D9117D41-5E22-4A28-830B-10EDB07B7C98}">
      <dsp:nvSpPr>
        <dsp:cNvPr id="0" name=""/>
        <dsp:cNvSpPr/>
      </dsp:nvSpPr>
      <dsp:spPr>
        <a:xfrm>
          <a:off x="0" y="3922929"/>
          <a:ext cx="6513603" cy="595877"/>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Create audit functions to verify compliance.</a:t>
          </a:r>
        </a:p>
      </dsp:txBody>
      <dsp:txXfrm>
        <a:off x="29088" y="3952017"/>
        <a:ext cx="6455427" cy="537701"/>
      </dsp:txXfrm>
    </dsp:sp>
    <dsp:sp modelId="{77D15E07-56E0-40B0-8E66-B499E46841CB}">
      <dsp:nvSpPr>
        <dsp:cNvPr id="0" name=""/>
        <dsp:cNvSpPr/>
      </dsp:nvSpPr>
      <dsp:spPr>
        <a:xfrm>
          <a:off x="0" y="4562006"/>
          <a:ext cx="6513603" cy="595877"/>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0" i="0" kern="1200" dirty="0"/>
            <a:t>Audit compliance to the training and expectations (call monitoring would be the primary audit).</a:t>
          </a:r>
        </a:p>
      </dsp:txBody>
      <dsp:txXfrm>
        <a:off x="29088" y="4591094"/>
        <a:ext cx="6455427" cy="537701"/>
      </dsp:txXfrm>
    </dsp:sp>
    <dsp:sp modelId="{BEB3E6CC-1866-4C67-A55B-19F1462C20F0}">
      <dsp:nvSpPr>
        <dsp:cNvPr id="0" name=""/>
        <dsp:cNvSpPr/>
      </dsp:nvSpPr>
      <dsp:spPr>
        <a:xfrm>
          <a:off x="0" y="5201083"/>
          <a:ext cx="6513603" cy="59587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Make sure your technology properly tracks call frequency caps, and prevents calling in excess of those caps.</a:t>
          </a:r>
        </a:p>
      </dsp:txBody>
      <dsp:txXfrm>
        <a:off x="29088" y="5230171"/>
        <a:ext cx="6455427" cy="537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98356-0D30-4883-9245-9DA2973AC890}">
      <dsp:nvSpPr>
        <dsp:cNvPr id="0" name=""/>
        <dsp:cNvSpPr/>
      </dsp:nvSpPr>
      <dsp:spPr>
        <a:xfrm>
          <a:off x="0" y="174672"/>
          <a:ext cx="6513603" cy="13127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Harassing, oppressive, or abusive conduct (1006.14)</a:t>
          </a:r>
        </a:p>
      </dsp:txBody>
      <dsp:txXfrm>
        <a:off x="64083" y="238755"/>
        <a:ext cx="6385437" cy="1184574"/>
      </dsp:txXfrm>
    </dsp:sp>
    <dsp:sp modelId="{1F4548F5-0642-4A5E-B76C-AD5CF0A3379B}">
      <dsp:nvSpPr>
        <dsp:cNvPr id="0" name=""/>
        <dsp:cNvSpPr/>
      </dsp:nvSpPr>
      <dsp:spPr>
        <a:xfrm>
          <a:off x="0" y="1582452"/>
          <a:ext cx="6513603" cy="13127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False, deceptive, or misleading representations or means (1006.18)</a:t>
          </a:r>
        </a:p>
      </dsp:txBody>
      <dsp:txXfrm>
        <a:off x="64083" y="1646535"/>
        <a:ext cx="6385437" cy="1184574"/>
      </dsp:txXfrm>
    </dsp:sp>
    <dsp:sp modelId="{2D99E168-1FFE-4190-B8CB-68ADDB85D61A}">
      <dsp:nvSpPr>
        <dsp:cNvPr id="0" name=""/>
        <dsp:cNvSpPr/>
      </dsp:nvSpPr>
      <dsp:spPr>
        <a:xfrm>
          <a:off x="0" y="2990232"/>
          <a:ext cx="6513603" cy="13127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Unfair or unconscionable means (1006.22)</a:t>
          </a:r>
        </a:p>
      </dsp:txBody>
      <dsp:txXfrm>
        <a:off x="64083" y="3054315"/>
        <a:ext cx="6385437" cy="1184574"/>
      </dsp:txXfrm>
    </dsp:sp>
    <dsp:sp modelId="{9F311C1D-4E45-4826-AAA9-8BC3EA6B5E39}">
      <dsp:nvSpPr>
        <dsp:cNvPr id="0" name=""/>
        <dsp:cNvSpPr/>
      </dsp:nvSpPr>
      <dsp:spPr>
        <a:xfrm>
          <a:off x="0" y="4398013"/>
          <a:ext cx="6513603" cy="13127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Other prohibited practices (1006.30)</a:t>
          </a:r>
        </a:p>
      </dsp:txBody>
      <dsp:txXfrm>
        <a:off x="64083" y="4462096"/>
        <a:ext cx="6385437" cy="118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7734"/>
          <a:ext cx="6513603" cy="1914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Section 14 restates section 1692d of the FDCPA with regards to harassment and abuse.</a:t>
          </a:r>
        </a:p>
      </dsp:txBody>
      <dsp:txXfrm>
        <a:off x="93454" y="101188"/>
        <a:ext cx="6326695" cy="1727504"/>
      </dsp:txXfrm>
    </dsp:sp>
    <dsp:sp modelId="{8110C628-4F7F-47B3-B06A-E1C713A4B637}">
      <dsp:nvSpPr>
        <dsp:cNvPr id="0" name=""/>
        <dsp:cNvSpPr/>
      </dsp:nvSpPr>
      <dsp:spPr>
        <a:xfrm>
          <a:off x="0" y="1985506"/>
          <a:ext cx="6513603" cy="191441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It clarifies FDCPA section 806(5) that prohibits a debt collector from “causing a telephone to ring or engaging any person in telephone conversation repeatedly or continuously with intent to annoy, abuse, or harass any person at the called number.”</a:t>
          </a:r>
        </a:p>
      </dsp:txBody>
      <dsp:txXfrm>
        <a:off x="93454" y="2078960"/>
        <a:ext cx="6326695" cy="1727504"/>
      </dsp:txXfrm>
    </dsp:sp>
    <dsp:sp modelId="{AB0A7C40-DF04-4E43-A49B-8B397E5CFB15}">
      <dsp:nvSpPr>
        <dsp:cNvPr id="0" name=""/>
        <dsp:cNvSpPr/>
      </dsp:nvSpPr>
      <dsp:spPr>
        <a:xfrm>
          <a:off x="0" y="3963279"/>
          <a:ext cx="6513603" cy="19144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It does this by proposing a “7 calls in 7 days” limit, with 1 contact per 7 days.</a:t>
          </a:r>
        </a:p>
      </dsp:txBody>
      <dsp:txXfrm>
        <a:off x="93454" y="4056733"/>
        <a:ext cx="6326695" cy="1727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34337"/>
          <a:ext cx="6513603" cy="11172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consumer making a request for information. </a:t>
          </a:r>
          <a:endParaRPr lang="en-US" sz="2000" kern="1200" dirty="0"/>
        </a:p>
      </dsp:txBody>
      <dsp:txXfrm>
        <a:off x="54541" y="88878"/>
        <a:ext cx="6404521" cy="1008188"/>
      </dsp:txXfrm>
    </dsp:sp>
    <dsp:sp modelId="{A6A404AF-8FED-4793-B17F-9385E55DB839}">
      <dsp:nvSpPr>
        <dsp:cNvPr id="0" name=""/>
        <dsp:cNvSpPr/>
      </dsp:nvSpPr>
      <dsp:spPr>
        <a:xfrm>
          <a:off x="0" y="1209207"/>
          <a:ext cx="6513603" cy="111727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US" sz="2000" kern="1200"/>
            <a:t>The debt collector receives consent directly from the consumer. </a:t>
          </a:r>
        </a:p>
      </dsp:txBody>
      <dsp:txXfrm>
        <a:off x="54541" y="1263748"/>
        <a:ext cx="6404521" cy="1008188"/>
      </dsp:txXfrm>
    </dsp:sp>
    <dsp:sp modelId="{0216C65E-9DF7-46EA-B7F5-32539EC20E6D}">
      <dsp:nvSpPr>
        <dsp:cNvPr id="0" name=""/>
        <dsp:cNvSpPr/>
      </dsp:nvSpPr>
      <dsp:spPr>
        <a:xfrm>
          <a:off x="0" y="2384077"/>
          <a:ext cx="6513603" cy="111727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Courier New" panose="02070309020205020404" pitchFamily="49" charset="0"/>
            <a:buNone/>
          </a:pPr>
          <a:r>
            <a:rPr lang="en-US" sz="2000" kern="1200"/>
            <a:t>The call did not connect to the dialed number.</a:t>
          </a:r>
        </a:p>
      </dsp:txBody>
      <dsp:txXfrm>
        <a:off x="54541" y="2438618"/>
        <a:ext cx="6404521" cy="1008188"/>
      </dsp:txXfrm>
    </dsp:sp>
    <dsp:sp modelId="{012DD735-AFA7-4486-9DB6-E85715819967}">
      <dsp:nvSpPr>
        <dsp:cNvPr id="0" name=""/>
        <dsp:cNvSpPr/>
      </dsp:nvSpPr>
      <dsp:spPr>
        <a:xfrm>
          <a:off x="0" y="3558948"/>
          <a:ext cx="6513603" cy="111727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Communication with the consumer’s attorney, a consumer reporting agency, if otherwise permitted by law, the creditor, the creditor’s attorney, or the debt collector’s attorney.</a:t>
          </a:r>
        </a:p>
      </dsp:txBody>
      <dsp:txXfrm>
        <a:off x="54541" y="3613489"/>
        <a:ext cx="6404521" cy="1008188"/>
      </dsp:txXfrm>
    </dsp:sp>
    <dsp:sp modelId="{A2F5CD57-ECAA-473C-B3DD-97D5270B89EB}">
      <dsp:nvSpPr>
        <dsp:cNvPr id="0" name=""/>
        <dsp:cNvSpPr/>
      </dsp:nvSpPr>
      <dsp:spPr>
        <a:xfrm>
          <a:off x="0" y="4733818"/>
          <a:ext cx="6513603" cy="11172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Emails and texts are allowed – with no frequency attached. However, the harassment piece still stands.</a:t>
          </a:r>
          <a:endParaRPr lang="en-US" sz="2000" kern="1200" dirty="0"/>
        </a:p>
      </dsp:txBody>
      <dsp:txXfrm>
        <a:off x="54541" y="4788359"/>
        <a:ext cx="6404521" cy="10081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1512"/>
          <a:ext cx="6513603" cy="1427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Update business rules in their dialing system/collection management system to ensure that no more than 7 calls and one contact are made per debt in a consecutive 7-day period. </a:t>
          </a:r>
        </a:p>
      </dsp:txBody>
      <dsp:txXfrm>
        <a:off x="69680" y="71192"/>
        <a:ext cx="6374243" cy="1288040"/>
      </dsp:txXfrm>
    </dsp:sp>
    <dsp:sp modelId="{00C14F80-40E1-49FA-9249-E5A1ECF8646C}">
      <dsp:nvSpPr>
        <dsp:cNvPr id="0" name=""/>
        <dsp:cNvSpPr/>
      </dsp:nvSpPr>
      <dsp:spPr>
        <a:xfrm>
          <a:off x="0" y="1486513"/>
          <a:ext cx="6513603" cy="14274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a:t>This will take planning and programming resources and changes to operational policies and procedures. </a:t>
          </a:r>
        </a:p>
      </dsp:txBody>
      <dsp:txXfrm>
        <a:off x="69680" y="1556193"/>
        <a:ext cx="6374243" cy="1288040"/>
      </dsp:txXfrm>
    </dsp:sp>
    <dsp:sp modelId="{FB063AC0-FB3E-476C-971F-898DEEBBC464}">
      <dsp:nvSpPr>
        <dsp:cNvPr id="0" name=""/>
        <dsp:cNvSpPr/>
      </dsp:nvSpPr>
      <dsp:spPr>
        <a:xfrm>
          <a:off x="0" y="2971513"/>
          <a:ext cx="6513603" cy="14274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Compliance departments will have to add a call frequency audit and a contact frequency audit into their audit schedules.</a:t>
          </a:r>
        </a:p>
      </dsp:txBody>
      <dsp:txXfrm>
        <a:off x="69680" y="3041193"/>
        <a:ext cx="6374243" cy="1288040"/>
      </dsp:txXfrm>
    </dsp:sp>
    <dsp:sp modelId="{DC613A50-4B52-451F-9A9E-CC5ACC9682E9}">
      <dsp:nvSpPr>
        <dsp:cNvPr id="0" name=""/>
        <dsp:cNvSpPr/>
      </dsp:nvSpPr>
      <dsp:spPr>
        <a:xfrm>
          <a:off x="0" y="4456513"/>
          <a:ext cx="6513603" cy="1427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Violating call frequency limits and being subject to lawsuits and potential investigation by the CFPB. </a:t>
          </a:r>
        </a:p>
      </dsp:txBody>
      <dsp:txXfrm>
        <a:off x="69680" y="4526193"/>
        <a:ext cx="6374243" cy="1288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1512"/>
          <a:ext cx="6513603" cy="1427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Question: The section says that for student loan debt the frequency would include all debt held under the same account number. However, each loan would have its own account number</a:t>
          </a:r>
          <a:r>
            <a:rPr lang="en-US" sz="2000" kern="1200"/>
            <a:t>. </a:t>
          </a:r>
          <a:endParaRPr lang="en-US" sz="2000" kern="1200" dirty="0"/>
        </a:p>
      </dsp:txBody>
      <dsp:txXfrm>
        <a:off x="69680" y="71192"/>
        <a:ext cx="6374243" cy="1288040"/>
      </dsp:txXfrm>
    </dsp:sp>
    <dsp:sp modelId="{1D21A690-EDBD-4CF1-8211-024775E7D4FF}">
      <dsp:nvSpPr>
        <dsp:cNvPr id="0" name=""/>
        <dsp:cNvSpPr/>
      </dsp:nvSpPr>
      <dsp:spPr>
        <a:xfrm>
          <a:off x="0" y="1486513"/>
          <a:ext cx="6513603" cy="14274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Because much of the section mirrors the current FDCPA rules, the main area with which agencies will need to comply is the call frequency limitations.</a:t>
          </a:r>
        </a:p>
      </dsp:txBody>
      <dsp:txXfrm>
        <a:off x="69680" y="1556193"/>
        <a:ext cx="6374243" cy="1288040"/>
      </dsp:txXfrm>
    </dsp:sp>
    <dsp:sp modelId="{F8E43F6C-F5B9-4F1C-A69F-2681476AD5EA}">
      <dsp:nvSpPr>
        <dsp:cNvPr id="0" name=""/>
        <dsp:cNvSpPr/>
      </dsp:nvSpPr>
      <dsp:spPr>
        <a:xfrm>
          <a:off x="0" y="2971513"/>
          <a:ext cx="6513603" cy="14274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Ensure dialing system has proper controls for dialing rules.</a:t>
          </a:r>
        </a:p>
      </dsp:txBody>
      <dsp:txXfrm>
        <a:off x="69680" y="3041193"/>
        <a:ext cx="6374243" cy="1288040"/>
      </dsp:txXfrm>
    </dsp:sp>
    <dsp:sp modelId="{9699FC13-8169-475F-AC69-0BE28AF8AEBF}">
      <dsp:nvSpPr>
        <dsp:cNvPr id="0" name=""/>
        <dsp:cNvSpPr/>
      </dsp:nvSpPr>
      <dsp:spPr>
        <a:xfrm>
          <a:off x="0" y="4456513"/>
          <a:ext cx="6513603" cy="14274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kern="1200" dirty="0"/>
            <a:t>Create audit functions to verify compliance.</a:t>
          </a:r>
        </a:p>
      </dsp:txBody>
      <dsp:txXfrm>
        <a:off x="69680" y="4526193"/>
        <a:ext cx="6374243" cy="1288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43931"/>
          <a:ext cx="6513603" cy="18902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Almost exact duplicate of the FDCPA section 1692e dealing with false and misleading representations with two (2) additional topics:</a:t>
          </a:r>
        </a:p>
      </dsp:txBody>
      <dsp:txXfrm>
        <a:off x="92276" y="136207"/>
        <a:ext cx="6329051" cy="1705729"/>
      </dsp:txXfrm>
    </dsp:sp>
    <dsp:sp modelId="{A168B6A9-92CF-4A4E-A1BD-D4B2BDE9968A}">
      <dsp:nvSpPr>
        <dsp:cNvPr id="0" name=""/>
        <dsp:cNvSpPr/>
      </dsp:nvSpPr>
      <dsp:spPr>
        <a:xfrm>
          <a:off x="0" y="1997572"/>
          <a:ext cx="6513603" cy="189028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Aliases - allows for a debt collector to use an alias, as long as it is consistently used and easily identifiable to the real person.</a:t>
          </a:r>
        </a:p>
      </dsp:txBody>
      <dsp:txXfrm>
        <a:off x="92276" y="2089848"/>
        <a:ext cx="6329051" cy="1705729"/>
      </dsp:txXfrm>
    </dsp:sp>
    <dsp:sp modelId="{F7AA0E74-4ED2-4A62-8708-610CB94D6880}">
      <dsp:nvSpPr>
        <dsp:cNvPr id="0" name=""/>
        <dsp:cNvSpPr/>
      </dsp:nvSpPr>
      <dsp:spPr>
        <a:xfrm>
          <a:off x="0" y="3951213"/>
          <a:ext cx="6513603" cy="189028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Meaningful attorney involvement-requires an attorney to either draft or review the pleading, motion or other document and to review the information that supports those documents, in order to satisfy the “meaningful involvement” requirement. </a:t>
          </a:r>
        </a:p>
      </dsp:txBody>
      <dsp:txXfrm>
        <a:off x="92276" y="4043489"/>
        <a:ext cx="6329051" cy="17057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390133"/>
          <a:ext cx="6513603" cy="25108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Because this section is almost an exact duplicate of the FDCPA, if an agency is already compliant with FDCPA and CFPB memos/consent orders, there shouldn’t be any meaningful changes needed</a:t>
          </a:r>
        </a:p>
      </dsp:txBody>
      <dsp:txXfrm>
        <a:off x="122568" y="512701"/>
        <a:ext cx="6268467" cy="2265683"/>
      </dsp:txXfrm>
    </dsp:sp>
    <dsp:sp modelId="{6EA795DC-D44E-45D6-AAC2-B2A1EB828945}">
      <dsp:nvSpPr>
        <dsp:cNvPr id="0" name=""/>
        <dsp:cNvSpPr/>
      </dsp:nvSpPr>
      <dsp:spPr>
        <a:xfrm>
          <a:off x="0" y="2984473"/>
          <a:ext cx="6513603" cy="251081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Font typeface="Symbol" panose="05050102010706020507" pitchFamily="18" charset="2"/>
            <a:buNone/>
          </a:pPr>
          <a:r>
            <a:rPr lang="en-US" sz="2900" kern="1200" dirty="0"/>
            <a:t>With regards to aliases, agencies need to be aware (if not already) of state laws regarding the use of aliases. </a:t>
          </a:r>
        </a:p>
      </dsp:txBody>
      <dsp:txXfrm>
        <a:off x="122568" y="3107041"/>
        <a:ext cx="6268467" cy="22656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7C2E4-AEE1-408D-9117-4B18D0371DD3}">
      <dsp:nvSpPr>
        <dsp:cNvPr id="0" name=""/>
        <dsp:cNvSpPr/>
      </dsp:nvSpPr>
      <dsp:spPr>
        <a:xfrm>
          <a:off x="0" y="85213"/>
          <a:ext cx="6513603" cy="1374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Create a solid CMS which includes a section (or a specific policy) on false, deceptive, or misleading representations. </a:t>
          </a:r>
        </a:p>
      </dsp:txBody>
      <dsp:txXfrm>
        <a:off x="67110" y="152323"/>
        <a:ext cx="6379383" cy="1240530"/>
      </dsp:txXfrm>
    </dsp:sp>
    <dsp:sp modelId="{5B2A2C27-B6D3-4596-B1E4-DE04698E9735}">
      <dsp:nvSpPr>
        <dsp:cNvPr id="0" name=""/>
        <dsp:cNvSpPr/>
      </dsp:nvSpPr>
      <dsp:spPr>
        <a:xfrm>
          <a:off x="0" y="1531963"/>
          <a:ext cx="6513603" cy="137475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a:t>Align training to set out the expectations with regards to these items. </a:t>
          </a:r>
        </a:p>
      </dsp:txBody>
      <dsp:txXfrm>
        <a:off x="67110" y="1599073"/>
        <a:ext cx="6379383" cy="1240530"/>
      </dsp:txXfrm>
    </dsp:sp>
    <dsp:sp modelId="{C0D04393-4D5A-47AD-B219-E7CE9BA088EB}">
      <dsp:nvSpPr>
        <dsp:cNvPr id="0" name=""/>
        <dsp:cNvSpPr/>
      </dsp:nvSpPr>
      <dsp:spPr>
        <a:xfrm>
          <a:off x="0" y="2978713"/>
          <a:ext cx="6513603" cy="137475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Audit compliance to the training and expectations (call monitoring would be the primary audit).</a:t>
          </a:r>
        </a:p>
      </dsp:txBody>
      <dsp:txXfrm>
        <a:off x="67110" y="3045823"/>
        <a:ext cx="6379383" cy="1240530"/>
      </dsp:txXfrm>
    </dsp:sp>
    <dsp:sp modelId="{90510B81-CB5A-4886-8838-303BADF525FB}">
      <dsp:nvSpPr>
        <dsp:cNvPr id="0" name=""/>
        <dsp:cNvSpPr/>
      </dsp:nvSpPr>
      <dsp:spPr>
        <a:xfrm>
          <a:off x="0" y="4425463"/>
          <a:ext cx="6513603" cy="13747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If you are a law firm who has atty involvement, make sure you can show </a:t>
          </a:r>
          <a:r>
            <a:rPr lang="en-US" sz="2500" i="1" kern="1200" dirty="0"/>
            <a:t>meaningful</a:t>
          </a:r>
          <a:r>
            <a:rPr lang="en-US" sz="2500" kern="1200" dirty="0"/>
            <a:t> involvement. </a:t>
          </a:r>
        </a:p>
      </dsp:txBody>
      <dsp:txXfrm>
        <a:off x="67110" y="4492573"/>
        <a:ext cx="6379383" cy="124053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06164-3009-4CFE-824C-5209196BE39C}"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5DABF-C102-419E-8B6B-2D6430AED74E}" type="slidenum">
              <a:rPr lang="en-US" smtClean="0"/>
              <a:t>‹#›</a:t>
            </a:fld>
            <a:endParaRPr lang="en-US"/>
          </a:p>
        </p:txBody>
      </p:sp>
    </p:spTree>
    <p:extLst>
      <p:ext uri="{BB962C8B-B14F-4D97-AF65-F5344CB8AC3E}">
        <p14:creationId xmlns:p14="http://schemas.microsoft.com/office/powerpoint/2010/main" val="2184976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Schuitt</a:t>
            </a:r>
            <a:endParaRPr lang="en-US" dirty="0"/>
          </a:p>
        </p:txBody>
      </p:sp>
      <p:sp>
        <p:nvSpPr>
          <p:cNvPr id="4" name="Slide Number Placeholder 3"/>
          <p:cNvSpPr>
            <a:spLocks noGrp="1"/>
          </p:cNvSpPr>
          <p:nvPr>
            <p:ph type="sldNum" sz="quarter" idx="5"/>
          </p:nvPr>
        </p:nvSpPr>
        <p:spPr/>
        <p:txBody>
          <a:bodyPr/>
          <a:lstStyle/>
          <a:p>
            <a:fld id="{CA65DABF-C102-419E-8B6B-2D6430AED74E}" type="slidenum">
              <a:rPr lang="en-US" smtClean="0"/>
              <a:t>5</a:t>
            </a:fld>
            <a:endParaRPr lang="en-US"/>
          </a:p>
        </p:txBody>
      </p:sp>
    </p:spTree>
    <p:extLst>
      <p:ext uri="{BB962C8B-B14F-4D97-AF65-F5344CB8AC3E}">
        <p14:creationId xmlns:p14="http://schemas.microsoft.com/office/powerpoint/2010/main" val="112853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a:t>
            </a:r>
          </a:p>
        </p:txBody>
      </p:sp>
      <p:sp>
        <p:nvSpPr>
          <p:cNvPr id="4" name="Slide Number Placeholder 3"/>
          <p:cNvSpPr>
            <a:spLocks noGrp="1"/>
          </p:cNvSpPr>
          <p:nvPr>
            <p:ph type="sldNum" sz="quarter" idx="5"/>
          </p:nvPr>
        </p:nvSpPr>
        <p:spPr/>
        <p:txBody>
          <a:bodyPr/>
          <a:lstStyle/>
          <a:p>
            <a:fld id="{CA65DABF-C102-419E-8B6B-2D6430AED74E}" type="slidenum">
              <a:rPr lang="en-US" smtClean="0"/>
              <a:t>16</a:t>
            </a:fld>
            <a:endParaRPr lang="en-US"/>
          </a:p>
        </p:txBody>
      </p:sp>
    </p:spTree>
    <p:extLst>
      <p:ext uri="{BB962C8B-B14F-4D97-AF65-F5344CB8AC3E}">
        <p14:creationId xmlns:p14="http://schemas.microsoft.com/office/powerpoint/2010/main" val="5905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a:t>
            </a:r>
          </a:p>
        </p:txBody>
      </p:sp>
      <p:sp>
        <p:nvSpPr>
          <p:cNvPr id="4" name="Slide Number Placeholder 3"/>
          <p:cNvSpPr>
            <a:spLocks noGrp="1"/>
          </p:cNvSpPr>
          <p:nvPr>
            <p:ph type="sldNum" sz="quarter" idx="5"/>
          </p:nvPr>
        </p:nvSpPr>
        <p:spPr/>
        <p:txBody>
          <a:bodyPr/>
          <a:lstStyle/>
          <a:p>
            <a:fld id="{CA65DABF-C102-419E-8B6B-2D6430AED74E}" type="slidenum">
              <a:rPr lang="en-US" smtClean="0"/>
              <a:t>17</a:t>
            </a:fld>
            <a:endParaRPr lang="en-US"/>
          </a:p>
        </p:txBody>
      </p:sp>
    </p:spTree>
    <p:extLst>
      <p:ext uri="{BB962C8B-B14F-4D97-AF65-F5344CB8AC3E}">
        <p14:creationId xmlns:p14="http://schemas.microsoft.com/office/powerpoint/2010/main" val="130039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Badger</a:t>
            </a:r>
          </a:p>
        </p:txBody>
      </p:sp>
      <p:sp>
        <p:nvSpPr>
          <p:cNvPr id="4" name="Slide Number Placeholder 3"/>
          <p:cNvSpPr>
            <a:spLocks noGrp="1"/>
          </p:cNvSpPr>
          <p:nvPr>
            <p:ph type="sldNum" sz="quarter" idx="5"/>
          </p:nvPr>
        </p:nvSpPr>
        <p:spPr/>
        <p:txBody>
          <a:bodyPr/>
          <a:lstStyle/>
          <a:p>
            <a:fld id="{CA65DABF-C102-419E-8B6B-2D6430AED74E}" type="slidenum">
              <a:rPr lang="en-US" smtClean="0"/>
              <a:t>18</a:t>
            </a:fld>
            <a:endParaRPr lang="en-US"/>
          </a:p>
        </p:txBody>
      </p:sp>
    </p:spTree>
    <p:extLst>
      <p:ext uri="{BB962C8B-B14F-4D97-AF65-F5344CB8AC3E}">
        <p14:creationId xmlns:p14="http://schemas.microsoft.com/office/powerpoint/2010/main" val="2372480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Badger</a:t>
            </a:r>
          </a:p>
        </p:txBody>
      </p:sp>
      <p:sp>
        <p:nvSpPr>
          <p:cNvPr id="4" name="Slide Number Placeholder 3"/>
          <p:cNvSpPr>
            <a:spLocks noGrp="1"/>
          </p:cNvSpPr>
          <p:nvPr>
            <p:ph type="sldNum" sz="quarter" idx="5"/>
          </p:nvPr>
        </p:nvSpPr>
        <p:spPr/>
        <p:txBody>
          <a:bodyPr/>
          <a:lstStyle/>
          <a:p>
            <a:fld id="{CA65DABF-C102-419E-8B6B-2D6430AED74E}" type="slidenum">
              <a:rPr lang="en-US" smtClean="0"/>
              <a:t>19</a:t>
            </a:fld>
            <a:endParaRPr lang="en-US"/>
          </a:p>
        </p:txBody>
      </p:sp>
    </p:spTree>
    <p:extLst>
      <p:ext uri="{BB962C8B-B14F-4D97-AF65-F5344CB8AC3E}">
        <p14:creationId xmlns:p14="http://schemas.microsoft.com/office/powerpoint/2010/main" val="371618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Schuitt</a:t>
            </a:r>
            <a:endParaRPr lang="en-US" dirty="0"/>
          </a:p>
          <a:p>
            <a:pPr lvl="0"/>
            <a:endParaRPr lang="en-US" dirty="0"/>
          </a:p>
          <a:p>
            <a:pPr lvl="0"/>
            <a:r>
              <a:rPr lang="en-US" dirty="0"/>
              <a:t>A debt collector who brings legal action to enforce an interest in real property must do so in the judicial district in which the property is located; a debt collector who brings legal action against a consumer to collect must bring it in the judicial district in which the consumer resides or where the underlying contract was signed.</a:t>
            </a:r>
          </a:p>
          <a:p>
            <a:pPr lvl="0"/>
            <a:r>
              <a:rPr lang="en-US" dirty="0"/>
              <a:t>A debt collector “must not” design, compile, and furnish any form that the debt collector knows would be used to cause a consumer falsely to believe that a person other than the consumer’s creditor is participating in collecting or attempting to collect a debt.</a:t>
            </a:r>
          </a:p>
        </p:txBody>
      </p:sp>
      <p:sp>
        <p:nvSpPr>
          <p:cNvPr id="4" name="Slide Number Placeholder 3"/>
          <p:cNvSpPr>
            <a:spLocks noGrp="1"/>
          </p:cNvSpPr>
          <p:nvPr>
            <p:ph type="sldNum" sz="quarter" idx="5"/>
          </p:nvPr>
        </p:nvSpPr>
        <p:spPr/>
        <p:txBody>
          <a:bodyPr/>
          <a:lstStyle/>
          <a:p>
            <a:fld id="{CA65DABF-C102-419E-8B6B-2D6430AED74E}" type="slidenum">
              <a:rPr lang="en-US" smtClean="0"/>
              <a:t>21</a:t>
            </a:fld>
            <a:endParaRPr lang="en-US"/>
          </a:p>
        </p:txBody>
      </p:sp>
    </p:spTree>
    <p:extLst>
      <p:ext uri="{BB962C8B-B14F-4D97-AF65-F5344CB8AC3E}">
        <p14:creationId xmlns:p14="http://schemas.microsoft.com/office/powerpoint/2010/main" val="3864154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a:t>
            </a:r>
          </a:p>
        </p:txBody>
      </p:sp>
      <p:sp>
        <p:nvSpPr>
          <p:cNvPr id="4" name="Slide Number Placeholder 3"/>
          <p:cNvSpPr>
            <a:spLocks noGrp="1"/>
          </p:cNvSpPr>
          <p:nvPr>
            <p:ph type="sldNum" sz="quarter" idx="5"/>
          </p:nvPr>
        </p:nvSpPr>
        <p:spPr/>
        <p:txBody>
          <a:bodyPr/>
          <a:lstStyle/>
          <a:p>
            <a:fld id="{CA65DABF-C102-419E-8B6B-2D6430AED74E}" type="slidenum">
              <a:rPr lang="en-US" smtClean="0"/>
              <a:t>22</a:t>
            </a:fld>
            <a:endParaRPr lang="en-US"/>
          </a:p>
        </p:txBody>
      </p:sp>
    </p:spTree>
    <p:extLst>
      <p:ext uri="{BB962C8B-B14F-4D97-AF65-F5344CB8AC3E}">
        <p14:creationId xmlns:p14="http://schemas.microsoft.com/office/powerpoint/2010/main" val="1545737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5DABF-C102-419E-8B6B-2D6430AED74E}" type="slidenum">
              <a:rPr lang="en-US" smtClean="0"/>
              <a:t>23</a:t>
            </a:fld>
            <a:endParaRPr lang="en-US"/>
          </a:p>
        </p:txBody>
      </p:sp>
    </p:spTree>
    <p:extLst>
      <p:ext uri="{BB962C8B-B14F-4D97-AF65-F5344CB8AC3E}">
        <p14:creationId xmlns:p14="http://schemas.microsoft.com/office/powerpoint/2010/main" val="161668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a:t>Schuitt</a:t>
            </a:r>
            <a:endParaRPr lang="en-US" dirty="0"/>
          </a:p>
          <a:p>
            <a:pPr lvl="0"/>
            <a:endParaRPr lang="en-US" dirty="0"/>
          </a:p>
          <a:p>
            <a:pPr lvl="0"/>
            <a:r>
              <a:rPr lang="en-US" dirty="0"/>
              <a:t>A debt collector who brings legal action to enforce an interest in real property must do so in the judicial district in which the property is located; a debt collector who brings legal action against a consumer to collect must bring it in the judicial district in which the consumer resides or where the underlying contract was signed.</a:t>
            </a:r>
          </a:p>
          <a:p>
            <a:pPr lvl="0"/>
            <a:r>
              <a:rPr lang="en-US" dirty="0"/>
              <a:t>A debt collector “must not” design, compile, and furnish any form that the debt collector knows would be used to cause a consumer falsely to believe that a person other than the consumer’s creditor is participating in collecting or attempting to collect a debt.</a:t>
            </a:r>
          </a:p>
        </p:txBody>
      </p:sp>
      <p:sp>
        <p:nvSpPr>
          <p:cNvPr id="4" name="Slide Number Placeholder 3"/>
          <p:cNvSpPr>
            <a:spLocks noGrp="1"/>
          </p:cNvSpPr>
          <p:nvPr>
            <p:ph type="sldNum" sz="quarter" idx="5"/>
          </p:nvPr>
        </p:nvSpPr>
        <p:spPr/>
        <p:txBody>
          <a:bodyPr/>
          <a:lstStyle/>
          <a:p>
            <a:fld id="{CA65DABF-C102-419E-8B6B-2D6430AED74E}" type="slidenum">
              <a:rPr lang="en-US" smtClean="0"/>
              <a:t>25</a:t>
            </a:fld>
            <a:endParaRPr lang="en-US"/>
          </a:p>
        </p:txBody>
      </p:sp>
    </p:spTree>
    <p:extLst>
      <p:ext uri="{BB962C8B-B14F-4D97-AF65-F5344CB8AC3E}">
        <p14:creationId xmlns:p14="http://schemas.microsoft.com/office/powerpoint/2010/main" val="161681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Schuitt</a:t>
            </a:r>
            <a:endParaRPr lang="en-US" dirty="0"/>
          </a:p>
        </p:txBody>
      </p:sp>
      <p:sp>
        <p:nvSpPr>
          <p:cNvPr id="4" name="Slide Number Placeholder 3"/>
          <p:cNvSpPr>
            <a:spLocks noGrp="1"/>
          </p:cNvSpPr>
          <p:nvPr>
            <p:ph type="sldNum" sz="quarter" idx="5"/>
          </p:nvPr>
        </p:nvSpPr>
        <p:spPr/>
        <p:txBody>
          <a:bodyPr/>
          <a:lstStyle/>
          <a:p>
            <a:fld id="{CA65DABF-C102-419E-8B6B-2D6430AED74E}" type="slidenum">
              <a:rPr lang="en-US" smtClean="0"/>
              <a:t>6</a:t>
            </a:fld>
            <a:endParaRPr lang="en-US"/>
          </a:p>
        </p:txBody>
      </p:sp>
    </p:spTree>
    <p:extLst>
      <p:ext uri="{BB962C8B-B14F-4D97-AF65-F5344CB8AC3E}">
        <p14:creationId xmlns:p14="http://schemas.microsoft.com/office/powerpoint/2010/main" val="201742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Schuitt</a:t>
            </a:r>
            <a:r>
              <a:rPr lang="en-US" dirty="0"/>
              <a:t> – REMINDER: discuss email, text</a:t>
            </a:r>
          </a:p>
        </p:txBody>
      </p:sp>
      <p:sp>
        <p:nvSpPr>
          <p:cNvPr id="4" name="Slide Number Placeholder 3"/>
          <p:cNvSpPr>
            <a:spLocks noGrp="1"/>
          </p:cNvSpPr>
          <p:nvPr>
            <p:ph type="sldNum" sz="quarter" idx="5"/>
          </p:nvPr>
        </p:nvSpPr>
        <p:spPr/>
        <p:txBody>
          <a:bodyPr/>
          <a:lstStyle/>
          <a:p>
            <a:fld id="{CA65DABF-C102-419E-8B6B-2D6430AED74E}" type="slidenum">
              <a:rPr lang="en-US" smtClean="0"/>
              <a:t>7</a:t>
            </a:fld>
            <a:endParaRPr lang="en-US"/>
          </a:p>
        </p:txBody>
      </p:sp>
    </p:spTree>
    <p:extLst>
      <p:ext uri="{BB962C8B-B14F-4D97-AF65-F5344CB8AC3E}">
        <p14:creationId xmlns:p14="http://schemas.microsoft.com/office/powerpoint/2010/main" val="163071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Peak</a:t>
            </a:r>
          </a:p>
        </p:txBody>
      </p:sp>
      <p:sp>
        <p:nvSpPr>
          <p:cNvPr id="4" name="Slide Number Placeholder 3"/>
          <p:cNvSpPr>
            <a:spLocks noGrp="1"/>
          </p:cNvSpPr>
          <p:nvPr>
            <p:ph type="sldNum" sz="quarter" idx="5"/>
          </p:nvPr>
        </p:nvSpPr>
        <p:spPr/>
        <p:txBody>
          <a:bodyPr/>
          <a:lstStyle/>
          <a:p>
            <a:fld id="{CA65DABF-C102-419E-8B6B-2D6430AED74E}" type="slidenum">
              <a:rPr lang="en-US" smtClean="0"/>
              <a:t>8</a:t>
            </a:fld>
            <a:endParaRPr lang="en-US"/>
          </a:p>
        </p:txBody>
      </p:sp>
    </p:spTree>
    <p:extLst>
      <p:ext uri="{BB962C8B-B14F-4D97-AF65-F5344CB8AC3E}">
        <p14:creationId xmlns:p14="http://schemas.microsoft.com/office/powerpoint/2010/main" val="2777682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Badger</a:t>
            </a:r>
          </a:p>
        </p:txBody>
      </p:sp>
      <p:sp>
        <p:nvSpPr>
          <p:cNvPr id="4" name="Slide Number Placeholder 3"/>
          <p:cNvSpPr>
            <a:spLocks noGrp="1"/>
          </p:cNvSpPr>
          <p:nvPr>
            <p:ph type="sldNum" sz="quarter" idx="5"/>
          </p:nvPr>
        </p:nvSpPr>
        <p:spPr/>
        <p:txBody>
          <a:bodyPr/>
          <a:lstStyle/>
          <a:p>
            <a:fld id="{CA65DABF-C102-419E-8B6B-2D6430AED74E}" type="slidenum">
              <a:rPr lang="en-US" smtClean="0"/>
              <a:t>9</a:t>
            </a:fld>
            <a:endParaRPr lang="en-US"/>
          </a:p>
        </p:txBody>
      </p:sp>
    </p:spTree>
    <p:extLst>
      <p:ext uri="{BB962C8B-B14F-4D97-AF65-F5344CB8AC3E}">
        <p14:creationId xmlns:p14="http://schemas.microsoft.com/office/powerpoint/2010/main" val="1621288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Badger</a:t>
            </a:r>
          </a:p>
        </p:txBody>
      </p:sp>
      <p:sp>
        <p:nvSpPr>
          <p:cNvPr id="4" name="Slide Number Placeholder 3"/>
          <p:cNvSpPr>
            <a:spLocks noGrp="1"/>
          </p:cNvSpPr>
          <p:nvPr>
            <p:ph type="sldNum" sz="quarter" idx="5"/>
          </p:nvPr>
        </p:nvSpPr>
        <p:spPr/>
        <p:txBody>
          <a:bodyPr/>
          <a:lstStyle/>
          <a:p>
            <a:fld id="{CA65DABF-C102-419E-8B6B-2D6430AED74E}" type="slidenum">
              <a:rPr lang="en-US" smtClean="0"/>
              <a:t>11</a:t>
            </a:fld>
            <a:endParaRPr lang="en-US"/>
          </a:p>
        </p:txBody>
      </p:sp>
    </p:spTree>
    <p:extLst>
      <p:ext uri="{BB962C8B-B14F-4D97-AF65-F5344CB8AC3E}">
        <p14:creationId xmlns:p14="http://schemas.microsoft.com/office/powerpoint/2010/main" val="284550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Badger</a:t>
            </a:r>
          </a:p>
        </p:txBody>
      </p:sp>
      <p:sp>
        <p:nvSpPr>
          <p:cNvPr id="4" name="Slide Number Placeholder 3"/>
          <p:cNvSpPr>
            <a:spLocks noGrp="1"/>
          </p:cNvSpPr>
          <p:nvPr>
            <p:ph type="sldNum" sz="quarter" idx="5"/>
          </p:nvPr>
        </p:nvSpPr>
        <p:spPr/>
        <p:txBody>
          <a:bodyPr/>
          <a:lstStyle/>
          <a:p>
            <a:fld id="{CA65DABF-C102-419E-8B6B-2D6430AED74E}" type="slidenum">
              <a:rPr lang="en-US" smtClean="0"/>
              <a:t>12</a:t>
            </a:fld>
            <a:endParaRPr lang="en-US"/>
          </a:p>
        </p:txBody>
      </p:sp>
    </p:spTree>
    <p:extLst>
      <p:ext uri="{BB962C8B-B14F-4D97-AF65-F5344CB8AC3E}">
        <p14:creationId xmlns:p14="http://schemas.microsoft.com/office/powerpoint/2010/main" val="7182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Schuitt</a:t>
            </a:r>
            <a:r>
              <a:rPr lang="en-US" dirty="0"/>
              <a:t> -- CFPB is attempting to prevent the past practice of some firms </a:t>
            </a:r>
            <a:r>
              <a:rPr lang="en-US" dirty="0" err="1"/>
              <a:t>robo</a:t>
            </a:r>
            <a:r>
              <a:rPr lang="en-US" dirty="0"/>
              <a:t>-signing lawsuits where it’s clear that the attys could not have had meaningful involvement to review the lawsuits based on the large volume.</a:t>
            </a:r>
          </a:p>
          <a:p>
            <a:endParaRPr lang="en-US" dirty="0"/>
          </a:p>
        </p:txBody>
      </p:sp>
      <p:sp>
        <p:nvSpPr>
          <p:cNvPr id="4" name="Slide Number Placeholder 3"/>
          <p:cNvSpPr>
            <a:spLocks noGrp="1"/>
          </p:cNvSpPr>
          <p:nvPr>
            <p:ph type="sldNum" sz="quarter" idx="5"/>
          </p:nvPr>
        </p:nvSpPr>
        <p:spPr/>
        <p:txBody>
          <a:bodyPr/>
          <a:lstStyle/>
          <a:p>
            <a:fld id="{CA65DABF-C102-419E-8B6B-2D6430AED74E}" type="slidenum">
              <a:rPr lang="en-US" smtClean="0"/>
              <a:t>13</a:t>
            </a:fld>
            <a:endParaRPr lang="en-US"/>
          </a:p>
        </p:txBody>
      </p:sp>
    </p:spTree>
    <p:extLst>
      <p:ext uri="{BB962C8B-B14F-4D97-AF65-F5344CB8AC3E}">
        <p14:creationId xmlns:p14="http://schemas.microsoft.com/office/powerpoint/2010/main" val="2462968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Schuitt</a:t>
            </a:r>
            <a:endParaRPr lang="en-US" dirty="0"/>
          </a:p>
        </p:txBody>
      </p:sp>
      <p:sp>
        <p:nvSpPr>
          <p:cNvPr id="4" name="Slide Number Placeholder 3"/>
          <p:cNvSpPr>
            <a:spLocks noGrp="1"/>
          </p:cNvSpPr>
          <p:nvPr>
            <p:ph type="sldNum" sz="quarter" idx="5"/>
          </p:nvPr>
        </p:nvSpPr>
        <p:spPr/>
        <p:txBody>
          <a:bodyPr/>
          <a:lstStyle/>
          <a:p>
            <a:fld id="{CA65DABF-C102-419E-8B6B-2D6430AED74E}" type="slidenum">
              <a:rPr lang="en-US" smtClean="0"/>
              <a:t>14</a:t>
            </a:fld>
            <a:endParaRPr lang="en-US"/>
          </a:p>
        </p:txBody>
      </p:sp>
    </p:spTree>
    <p:extLst>
      <p:ext uri="{BB962C8B-B14F-4D97-AF65-F5344CB8AC3E}">
        <p14:creationId xmlns:p14="http://schemas.microsoft.com/office/powerpoint/2010/main" val="424095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BFAF-45F3-4510-BCED-DB2F6ACB72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3B565E-BDDE-434F-80BC-81144A938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613392-0568-45EF-A551-F560953EDF69}"/>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5" name="Footer Placeholder 4">
            <a:extLst>
              <a:ext uri="{FF2B5EF4-FFF2-40B4-BE49-F238E27FC236}">
                <a16:creationId xmlns:a16="http://schemas.microsoft.com/office/drawing/2014/main" id="{924863CC-F515-40E4-990B-A53693A55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00470-A95F-46BD-AA15-5DDB8F600BD9}"/>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8476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59D9-DE60-4434-86CA-3DBFDE2BE4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FF8E8-37E8-479D-8FC9-01B6693710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390B0-159C-4FB5-82DB-D317A3C0EF07}"/>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5" name="Footer Placeholder 4">
            <a:extLst>
              <a:ext uri="{FF2B5EF4-FFF2-40B4-BE49-F238E27FC236}">
                <a16:creationId xmlns:a16="http://schemas.microsoft.com/office/drawing/2014/main" id="{4B22C6B7-AF65-4A6B-B196-193C3A405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5C3FE-2255-4E5A-9CE0-DCC42E01FA2C}"/>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6306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F2A5E-AD44-4893-AFB4-D5BD143E7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FB618-2D03-4E63-A98E-B43C5ABB07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10D07-1B6C-4192-B33E-81C3F3CE3E4E}"/>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5" name="Footer Placeholder 4">
            <a:extLst>
              <a:ext uri="{FF2B5EF4-FFF2-40B4-BE49-F238E27FC236}">
                <a16:creationId xmlns:a16="http://schemas.microsoft.com/office/drawing/2014/main" id="{1266FC17-7983-4823-BAD1-27D6EDB67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09484-B80C-4ECF-8023-F3A7133192EF}"/>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6839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0C3C-F03D-4A32-B4A0-D489BEF1B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636067-1030-41D8-BAE5-76151A4A2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1AF71-8D57-495D-8E6E-B7D24381A7E1}"/>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5" name="Footer Placeholder 4">
            <a:extLst>
              <a:ext uri="{FF2B5EF4-FFF2-40B4-BE49-F238E27FC236}">
                <a16:creationId xmlns:a16="http://schemas.microsoft.com/office/drawing/2014/main" id="{9144F089-0485-460A-87B2-E86933152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44452-0B15-4784-8FD6-7155C578F850}"/>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418644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48ED-151A-447E-94E7-A754F6B498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B4BDD-A157-4C06-8547-9C5E36F9F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B77A6-BE78-4E17-827B-C33CE92F3C12}"/>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5" name="Footer Placeholder 4">
            <a:extLst>
              <a:ext uri="{FF2B5EF4-FFF2-40B4-BE49-F238E27FC236}">
                <a16:creationId xmlns:a16="http://schemas.microsoft.com/office/drawing/2014/main" id="{CCC83B4C-8164-4889-AE8F-FB6799FF7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AEF5B-8EB4-47DA-848F-BE506A216605}"/>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39270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AB68-7A07-4248-8E99-DF7D8D0996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736C39-268A-47EE-A646-4A3C8E7109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E21B65-DCEE-4E76-B089-F544AB818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3EDBE-5160-4B08-9C9F-9749800104DB}"/>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6" name="Footer Placeholder 5">
            <a:extLst>
              <a:ext uri="{FF2B5EF4-FFF2-40B4-BE49-F238E27FC236}">
                <a16:creationId xmlns:a16="http://schemas.microsoft.com/office/drawing/2014/main" id="{C0E1912C-DCBB-44EF-8F89-B828F2C57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33127-FCFD-4320-8021-5535742490EE}"/>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72267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FC4C-C8D7-41B0-92AC-6506EA28F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52296-96D2-4903-B7D6-408175B588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8849C1-F3AC-45B1-9B57-AB496459A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956DD5-BC89-4D95-BA57-A998D85D8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921A66-C528-4F06-A25A-C4F1ABC37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695832-CCB8-4163-9BE5-6CEB61AF162D}"/>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8" name="Footer Placeholder 7">
            <a:extLst>
              <a:ext uri="{FF2B5EF4-FFF2-40B4-BE49-F238E27FC236}">
                <a16:creationId xmlns:a16="http://schemas.microsoft.com/office/drawing/2014/main" id="{5EE836B3-8D8C-4774-B017-2B94306C4F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2EE27-BED0-4835-B617-608E428C238D}"/>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68138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EB32-85A1-40F0-9CCE-54CFE4911D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A2B054-B488-449A-8743-AE7AB8E96CCA}"/>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4" name="Footer Placeholder 3">
            <a:extLst>
              <a:ext uri="{FF2B5EF4-FFF2-40B4-BE49-F238E27FC236}">
                <a16:creationId xmlns:a16="http://schemas.microsoft.com/office/drawing/2014/main" id="{31E04742-D43E-45E4-8783-3914172EE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41E75-6ACA-4E5D-AA13-DF3381FFD6C1}"/>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185639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0FC82-83EB-4BF2-99DA-3009F2575FB1}"/>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3" name="Footer Placeholder 2">
            <a:extLst>
              <a:ext uri="{FF2B5EF4-FFF2-40B4-BE49-F238E27FC236}">
                <a16:creationId xmlns:a16="http://schemas.microsoft.com/office/drawing/2014/main" id="{56781048-DA41-46D5-BF01-C216887A65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4DE5B-3400-4AE6-976E-FEC7913A77AA}"/>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329220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5A0B-0525-4993-BE37-C53889627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8E3F8-EFF3-4B0F-B91D-A521D5707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605427-336B-431C-BA08-E2C4CF6C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427B1-3B04-47A2-9BD6-CD1BDA3BC361}"/>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6" name="Footer Placeholder 5">
            <a:extLst>
              <a:ext uri="{FF2B5EF4-FFF2-40B4-BE49-F238E27FC236}">
                <a16:creationId xmlns:a16="http://schemas.microsoft.com/office/drawing/2014/main" id="{AABAE20B-C380-4711-AB47-55089D5BA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FD398-683D-4A53-9EF0-1C9C9F130820}"/>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23476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4726-CB28-4D7E-AA0D-CE1028072C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2ECD84-B399-4BCE-AB0C-DE0D6DD2B7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898BA2-BD68-421B-B74D-EBF793E44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C324-A511-46FA-B8AB-BE4ED56C5723}"/>
              </a:ext>
            </a:extLst>
          </p:cNvPr>
          <p:cNvSpPr>
            <a:spLocks noGrp="1"/>
          </p:cNvSpPr>
          <p:nvPr>
            <p:ph type="dt" sz="half" idx="10"/>
          </p:nvPr>
        </p:nvSpPr>
        <p:spPr/>
        <p:txBody>
          <a:bodyPr/>
          <a:lstStyle/>
          <a:p>
            <a:fld id="{94213C8E-166C-4746-80AB-EAF9D49FEF49}" type="datetimeFigureOut">
              <a:rPr lang="en-US" smtClean="0"/>
              <a:t>11/5/2019</a:t>
            </a:fld>
            <a:endParaRPr lang="en-US"/>
          </a:p>
        </p:txBody>
      </p:sp>
      <p:sp>
        <p:nvSpPr>
          <p:cNvPr id="6" name="Footer Placeholder 5">
            <a:extLst>
              <a:ext uri="{FF2B5EF4-FFF2-40B4-BE49-F238E27FC236}">
                <a16:creationId xmlns:a16="http://schemas.microsoft.com/office/drawing/2014/main" id="{BC814E57-14A1-4F64-B777-D92598C66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D5E77-195D-448E-87F7-D1024359C59F}"/>
              </a:ext>
            </a:extLst>
          </p:cNvPr>
          <p:cNvSpPr>
            <a:spLocks noGrp="1"/>
          </p:cNvSpPr>
          <p:nvPr>
            <p:ph type="sldNum" sz="quarter" idx="12"/>
          </p:nvPr>
        </p:nvSpPr>
        <p:spPr/>
        <p:txBody>
          <a:bodyPr/>
          <a:lstStyle/>
          <a:p>
            <a:fld id="{AEAB24C7-C583-477D-AA2B-2A206F015C83}" type="slidenum">
              <a:rPr lang="en-US" smtClean="0"/>
              <a:t>‹#›</a:t>
            </a:fld>
            <a:endParaRPr lang="en-US"/>
          </a:p>
        </p:txBody>
      </p:sp>
    </p:spTree>
    <p:extLst>
      <p:ext uri="{BB962C8B-B14F-4D97-AF65-F5344CB8AC3E}">
        <p14:creationId xmlns:p14="http://schemas.microsoft.com/office/powerpoint/2010/main" val="229892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6A00DF-994A-4A5B-9345-731A50566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16E02-AC05-46B4-873D-BC195178CB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57F497-4DB1-4394-8F19-696FFD756F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13C8E-166C-4746-80AB-EAF9D49FEF49}" type="datetimeFigureOut">
              <a:rPr lang="en-US" smtClean="0"/>
              <a:t>11/5/2019</a:t>
            </a:fld>
            <a:endParaRPr lang="en-US"/>
          </a:p>
        </p:txBody>
      </p:sp>
      <p:sp>
        <p:nvSpPr>
          <p:cNvPr id="5" name="Footer Placeholder 4">
            <a:extLst>
              <a:ext uri="{FF2B5EF4-FFF2-40B4-BE49-F238E27FC236}">
                <a16:creationId xmlns:a16="http://schemas.microsoft.com/office/drawing/2014/main" id="{92EC796A-EE9F-41F6-BEAD-258F7149B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167317-3901-4081-82DC-BD1ADBB26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B24C7-C583-477D-AA2B-2A206F015C83}" type="slidenum">
              <a:rPr lang="en-US" smtClean="0"/>
              <a:t>‹#›</a:t>
            </a:fld>
            <a:endParaRPr lang="en-US"/>
          </a:p>
        </p:txBody>
      </p:sp>
    </p:spTree>
    <p:extLst>
      <p:ext uri="{BB962C8B-B14F-4D97-AF65-F5344CB8AC3E}">
        <p14:creationId xmlns:p14="http://schemas.microsoft.com/office/powerpoint/2010/main" val="242036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stationary, indoor, window&#10;&#10;Description automatically generated">
            <a:extLst>
              <a:ext uri="{FF2B5EF4-FFF2-40B4-BE49-F238E27FC236}">
                <a16:creationId xmlns:a16="http://schemas.microsoft.com/office/drawing/2014/main" id="{9BFAE7C5-0EC0-4797-B991-7383DD30ED1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645" b="21597"/>
          <a:stretch/>
        </p:blipFill>
        <p:spPr>
          <a:xfrm>
            <a:off x="20" y="1"/>
            <a:ext cx="12191980" cy="6857999"/>
          </a:xfrm>
          <a:prstGeom prst="rect">
            <a:avLst/>
          </a:prstGeom>
        </p:spPr>
      </p:pic>
      <p:sp>
        <p:nvSpPr>
          <p:cNvPr id="2" name="Title 1">
            <a:extLst>
              <a:ext uri="{FF2B5EF4-FFF2-40B4-BE49-F238E27FC236}">
                <a16:creationId xmlns:a16="http://schemas.microsoft.com/office/drawing/2014/main" id="{F5C9DD57-C951-442C-9DB3-55218EC80356}"/>
              </a:ext>
            </a:extLst>
          </p:cNvPr>
          <p:cNvSpPr>
            <a:spLocks noGrp="1"/>
          </p:cNvSpPr>
          <p:nvPr>
            <p:ph type="ctrTitle"/>
          </p:nvPr>
        </p:nvSpPr>
        <p:spPr>
          <a:xfrm>
            <a:off x="4387349" y="1200152"/>
            <a:ext cx="6897171" cy="4457696"/>
          </a:xfrm>
        </p:spPr>
        <p:txBody>
          <a:bodyPr anchor="ctr">
            <a:normAutofit/>
          </a:bodyPr>
          <a:lstStyle/>
          <a:p>
            <a:pPr algn="l"/>
            <a:r>
              <a:rPr lang="en-US" sz="8000" b="1" dirty="0">
                <a:solidFill>
                  <a:srgbClr val="FFFFFF"/>
                </a:solidFill>
                <a:effectLst>
                  <a:outerShdw blurRad="38100" dist="38100" dir="2700000" algn="tl">
                    <a:srgbClr val="000000">
                      <a:alpha val="43137"/>
                    </a:srgbClr>
                  </a:outerShdw>
                </a:effectLst>
              </a:rPr>
              <a:t>Prohibited Behavior</a:t>
            </a:r>
            <a:br>
              <a:rPr lang="en-US" sz="8000" b="1" dirty="0">
                <a:solidFill>
                  <a:srgbClr val="FFFFFF"/>
                </a:solidFill>
                <a:effectLst>
                  <a:outerShdw blurRad="38100" dist="38100" dir="2700000" algn="tl">
                    <a:srgbClr val="000000">
                      <a:alpha val="43137"/>
                    </a:srgbClr>
                  </a:outerShdw>
                </a:effectLst>
              </a:rPr>
            </a:br>
            <a:r>
              <a:rPr lang="en-US" sz="5400" b="1" dirty="0">
                <a:solidFill>
                  <a:srgbClr val="FFFFFF"/>
                </a:solidFill>
                <a:effectLst>
                  <a:outerShdw blurRad="38100" dist="38100" dir="2700000" algn="tl">
                    <a:srgbClr val="000000">
                      <a:alpha val="43137"/>
                    </a:srgbClr>
                  </a:outerShdw>
                </a:effectLst>
              </a:rPr>
              <a:t>(1006.14, .18, .22, .30)</a:t>
            </a:r>
          </a:p>
        </p:txBody>
      </p:sp>
      <p:sp>
        <p:nvSpPr>
          <p:cNvPr id="3" name="Subtitle 2">
            <a:extLst>
              <a:ext uri="{FF2B5EF4-FFF2-40B4-BE49-F238E27FC236}">
                <a16:creationId xmlns:a16="http://schemas.microsoft.com/office/drawing/2014/main" id="{69F4C79A-3051-446C-B4F8-96BD26AB0168}"/>
              </a:ext>
            </a:extLst>
          </p:cNvPr>
          <p:cNvSpPr>
            <a:spLocks noGrp="1"/>
          </p:cNvSpPr>
          <p:nvPr>
            <p:ph type="subTitle" idx="1"/>
          </p:nvPr>
        </p:nvSpPr>
        <p:spPr>
          <a:xfrm>
            <a:off x="849963" y="1200152"/>
            <a:ext cx="2816535" cy="4457696"/>
          </a:xfrm>
        </p:spPr>
        <p:txBody>
          <a:bodyPr anchor="ctr">
            <a:normAutofit/>
          </a:bodyPr>
          <a:lstStyle/>
          <a:p>
            <a:pPr algn="r"/>
            <a:r>
              <a:rPr lang="en-US" sz="2800" b="1" dirty="0">
                <a:solidFill>
                  <a:srgbClr val="FFFFFF"/>
                </a:solidFill>
                <a:effectLst>
                  <a:outerShdw blurRad="38100" dist="38100" dir="2700000" algn="tl">
                    <a:srgbClr val="000000">
                      <a:alpha val="43137"/>
                    </a:srgbClr>
                  </a:outerShdw>
                </a:effectLst>
              </a:rPr>
              <a:t>The CFPB’s Notice of Proposed Rulemaking</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87AF8B-6690-48B2-9A17-0A9CB2839E41}"/>
              </a:ext>
            </a:extLst>
          </p:cNvPr>
          <p:cNvSpPr txBox="1"/>
          <p:nvPr/>
        </p:nvSpPr>
        <p:spPr>
          <a:xfrm>
            <a:off x="116958" y="5657848"/>
            <a:ext cx="11908462" cy="1072561"/>
          </a:xfrm>
          <a:prstGeom prst="rect">
            <a:avLst/>
          </a:prstGeom>
          <a:solidFill>
            <a:schemeClr val="tx1"/>
          </a:solidFill>
        </p:spPr>
        <p:txBody>
          <a:bodyPr wrap="square" rtlCol="0">
            <a:spAutoFit/>
          </a:bodyPr>
          <a:lstStyle/>
          <a:p>
            <a:endParaRPr lang="en-US" dirty="0"/>
          </a:p>
        </p:txBody>
      </p:sp>
      <p:pic>
        <p:nvPicPr>
          <p:cNvPr id="13" name="Picture 12" descr="A close up of a sign&#10;&#10;Description automatically generated">
            <a:extLst>
              <a:ext uri="{FF2B5EF4-FFF2-40B4-BE49-F238E27FC236}">
                <a16:creationId xmlns:a16="http://schemas.microsoft.com/office/drawing/2014/main" id="{AF2D6B14-BE48-4A73-A0C7-C62D368B7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698" y="5694410"/>
            <a:ext cx="3094074" cy="1035999"/>
          </a:xfrm>
          <a:prstGeom prst="rect">
            <a:avLst/>
          </a:prstGeom>
        </p:spPr>
      </p:pic>
      <p:pic>
        <p:nvPicPr>
          <p:cNvPr id="15" name="Picture 14">
            <a:extLst>
              <a:ext uri="{FF2B5EF4-FFF2-40B4-BE49-F238E27FC236}">
                <a16:creationId xmlns:a16="http://schemas.microsoft.com/office/drawing/2014/main" id="{5D2C9EAE-8927-4AEF-AA02-E6730A39A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445" y="5779628"/>
            <a:ext cx="856555" cy="893815"/>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E70F5446-B47C-4683-87F1-59FD538C0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65" y="5722662"/>
            <a:ext cx="1767980" cy="1007748"/>
          </a:xfrm>
          <a:prstGeom prst="rect">
            <a:avLst/>
          </a:prstGeom>
        </p:spPr>
      </p:pic>
    </p:spTree>
    <p:extLst>
      <p:ext uri="{BB962C8B-B14F-4D97-AF65-F5344CB8AC3E}">
        <p14:creationId xmlns:p14="http://schemas.microsoft.com/office/powerpoint/2010/main" val="6945289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erson wearing a blue jacket&#10;&#10;Description automatically generated">
            <a:extLst>
              <a:ext uri="{FF2B5EF4-FFF2-40B4-BE49-F238E27FC236}">
                <a16:creationId xmlns:a16="http://schemas.microsoft.com/office/drawing/2014/main" id="{E3168E46-EE90-4757-8B86-B605013828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625" b="10148"/>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2E1A6-69F8-49D3-A06E-9B6AEB3DBB49}"/>
              </a:ext>
            </a:extLst>
          </p:cNvPr>
          <p:cNvSpPr>
            <a:spLocks noGrp="1"/>
          </p:cNvSpPr>
          <p:nvPr>
            <p:ph type="title"/>
          </p:nvPr>
        </p:nvSpPr>
        <p:spPr>
          <a:xfrm>
            <a:off x="-19" y="5317240"/>
            <a:ext cx="12191999" cy="744836"/>
          </a:xfrm>
        </p:spPr>
        <p:txBody>
          <a:bodyPr vert="horz" lIns="91440" tIns="45720" rIns="91440" bIns="45720" rtlCol="0" anchor="ctr">
            <a:normAutofit fontScale="90000"/>
          </a:bodyPr>
          <a:lstStyle/>
          <a:p>
            <a:pPr algn="ctr"/>
            <a:r>
              <a:rPr lang="en-US" sz="3600" kern="1200" dirty="0">
                <a:solidFill>
                  <a:schemeClr val="tx1">
                    <a:lumMod val="85000"/>
                    <a:lumOff val="15000"/>
                  </a:schemeClr>
                </a:solidFill>
                <a:latin typeface="+mj-lt"/>
                <a:ea typeface="+mj-ea"/>
                <a:cs typeface="+mj-cs"/>
              </a:rPr>
              <a:t>1006.18 – </a:t>
            </a:r>
            <a:r>
              <a:rPr lang="en-US" sz="3600" dirty="0">
                <a:solidFill>
                  <a:schemeClr val="tx1">
                    <a:lumMod val="85000"/>
                    <a:lumOff val="15000"/>
                  </a:schemeClr>
                </a:solidFill>
              </a:rPr>
              <a:t>False, Deceptive or Misleading Representations or Means</a:t>
            </a:r>
            <a:endParaRPr lang="en-US" sz="3600" kern="1200" dirty="0">
              <a:solidFill>
                <a:schemeClr val="tx1">
                  <a:lumMod val="85000"/>
                  <a:lumOff val="15000"/>
                </a:schemeClr>
              </a:solidFill>
              <a:latin typeface="+mj-lt"/>
              <a:ea typeface="+mj-ea"/>
              <a:cs typeface="+mj-cs"/>
            </a:endParaRP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90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47516" cy="4795408"/>
          </a:xfrm>
        </p:spPr>
        <p:txBody>
          <a:bodyPr>
            <a:normAutofit/>
          </a:bodyPr>
          <a:lstStyle/>
          <a:p>
            <a:r>
              <a:rPr lang="en-US" dirty="0">
                <a:solidFill>
                  <a:srgbClr val="FFFFFF"/>
                </a:solidFill>
              </a:rPr>
              <a:t>1006.18 – False, Deceptive or Misleading Representations or Means</a:t>
            </a:r>
            <a:endParaRPr lang="en-US" sz="4400" dirty="0">
              <a:solidFill>
                <a:srgbClr val="FFFFFF"/>
              </a:solidFill>
            </a:endParaRP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157288386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922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Changes to Business Practices</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131403995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962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Stresses and Risks to Business Practices</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36116314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188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Open Questions / How to Comply</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21091245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068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AA5CE-C384-4FE5-91CD-9B3762E1F6F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kern="1200">
                <a:solidFill>
                  <a:srgbClr val="FFFFFF"/>
                </a:solidFill>
                <a:latin typeface="+mj-lt"/>
                <a:ea typeface="+mj-ea"/>
                <a:cs typeface="+mj-cs"/>
              </a:rPr>
              <a:t>1006.22 -- Unfair or Unconscionable Means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person, woman, holding, man&#10;&#10;Description automatically generated">
            <a:extLst>
              <a:ext uri="{FF2B5EF4-FFF2-40B4-BE49-F238E27FC236}">
                <a16:creationId xmlns:a16="http://schemas.microsoft.com/office/drawing/2014/main" id="{CFBB4187-4739-4F30-9BE9-DF0B430417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647715"/>
            <a:ext cx="6553545" cy="5570511"/>
          </a:xfrm>
          <a:prstGeom prst="rect">
            <a:avLst/>
          </a:prstGeom>
        </p:spPr>
      </p:pic>
    </p:spTree>
    <p:extLst>
      <p:ext uri="{BB962C8B-B14F-4D97-AF65-F5344CB8AC3E}">
        <p14:creationId xmlns:p14="http://schemas.microsoft.com/office/powerpoint/2010/main" val="43941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53350" cy="4795408"/>
          </a:xfrm>
        </p:spPr>
        <p:txBody>
          <a:bodyPr>
            <a:normAutofit/>
          </a:bodyPr>
          <a:lstStyle/>
          <a:p>
            <a:r>
              <a:rPr lang="en-US" sz="4400" dirty="0">
                <a:solidFill>
                  <a:srgbClr val="FFFFFF"/>
                </a:solidFill>
              </a:rPr>
              <a:t>1006.22 – Unfair or Unconscionable Means</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11378663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441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53350" cy="4795408"/>
          </a:xfrm>
        </p:spPr>
        <p:txBody>
          <a:bodyPr>
            <a:normAutofit/>
          </a:bodyPr>
          <a:lstStyle/>
          <a:p>
            <a:r>
              <a:rPr lang="en-US" sz="4400" dirty="0">
                <a:solidFill>
                  <a:srgbClr val="FFFFFF"/>
                </a:solidFill>
              </a:rPr>
              <a:t>New Examples of Unfair or Unconscionable Conduct</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76183308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241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53350" cy="4795408"/>
          </a:xfrm>
        </p:spPr>
        <p:txBody>
          <a:bodyPr>
            <a:normAutofit/>
          </a:bodyPr>
          <a:lstStyle/>
          <a:p>
            <a:r>
              <a:rPr lang="en-US" sz="4400" dirty="0">
                <a:solidFill>
                  <a:srgbClr val="FFFFFF"/>
                </a:solidFill>
              </a:rPr>
              <a:t>What Does This Mean for Business Practices?</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8227209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275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53350" cy="4795408"/>
          </a:xfrm>
        </p:spPr>
        <p:txBody>
          <a:bodyPr>
            <a:normAutofit/>
          </a:bodyPr>
          <a:lstStyle/>
          <a:p>
            <a:r>
              <a:rPr lang="en-US" sz="4400" dirty="0">
                <a:solidFill>
                  <a:srgbClr val="FFFFFF"/>
                </a:solidFill>
              </a:rPr>
              <a:t>Risk Mitigation</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175929293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603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92B5-BF8A-408C-B50A-E9AFC75E520D}"/>
              </a:ext>
            </a:extLst>
          </p:cNvPr>
          <p:cNvSpPr>
            <a:spLocks noGrp="1"/>
          </p:cNvSpPr>
          <p:nvPr>
            <p:ph type="title"/>
          </p:nvPr>
        </p:nvSpPr>
        <p:spPr/>
        <p:txBody>
          <a:bodyPr/>
          <a:lstStyle/>
          <a:p>
            <a:r>
              <a:rPr lang="en-US" dirty="0"/>
              <a:t>Today’s Panel</a:t>
            </a:r>
          </a:p>
        </p:txBody>
      </p:sp>
      <p:graphicFrame>
        <p:nvGraphicFramePr>
          <p:cNvPr id="5" name="Content Placeholder 4">
            <a:extLst>
              <a:ext uri="{FF2B5EF4-FFF2-40B4-BE49-F238E27FC236}">
                <a16:creationId xmlns:a16="http://schemas.microsoft.com/office/drawing/2014/main" id="{1AB7C470-1F7F-4016-BAF2-AD0A47102823}"/>
              </a:ext>
            </a:extLst>
          </p:cNvPr>
          <p:cNvGraphicFramePr>
            <a:graphicFrameLocks noGrp="1"/>
          </p:cNvGraphicFramePr>
          <p:nvPr>
            <p:ph idx="1"/>
            <p:extLst>
              <p:ext uri="{D42A27DB-BD31-4B8C-83A1-F6EECF244321}">
                <p14:modId xmlns:p14="http://schemas.microsoft.com/office/powerpoint/2010/main" val="10401562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14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top sign&#10;&#10;Description automatically generated">
            <a:extLst>
              <a:ext uri="{FF2B5EF4-FFF2-40B4-BE49-F238E27FC236}">
                <a16:creationId xmlns:a16="http://schemas.microsoft.com/office/drawing/2014/main" id="{767AB917-11BB-4072-8A4B-2DA1FD9966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898" b="1315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2A58C-52AB-4B37-95AA-5098AFB665B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kern="1200">
                <a:solidFill>
                  <a:schemeClr val="tx1">
                    <a:lumMod val="85000"/>
                    <a:lumOff val="15000"/>
                  </a:schemeClr>
                </a:solidFill>
                <a:latin typeface="+mj-lt"/>
                <a:ea typeface="+mj-ea"/>
                <a:cs typeface="+mj-cs"/>
              </a:rPr>
              <a:t>1006.30 – Other Prohibited Practices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12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47516" cy="4795408"/>
          </a:xfrm>
        </p:spPr>
        <p:txBody>
          <a:bodyPr>
            <a:normAutofit/>
          </a:bodyPr>
          <a:lstStyle/>
          <a:p>
            <a:r>
              <a:rPr lang="en-US" dirty="0">
                <a:solidFill>
                  <a:srgbClr val="FFFFFF"/>
                </a:solidFill>
              </a:rPr>
              <a:t>1006.30 – What Does the Rule Say?</a:t>
            </a:r>
            <a:endParaRPr lang="en-US" sz="4400" dirty="0">
              <a:solidFill>
                <a:srgbClr val="FFFFFF"/>
              </a:solidFill>
            </a:endParaRP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17691098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688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47516" cy="4795408"/>
          </a:xfrm>
        </p:spPr>
        <p:txBody>
          <a:bodyPr>
            <a:normAutofit/>
          </a:bodyPr>
          <a:lstStyle/>
          <a:p>
            <a:r>
              <a:rPr lang="en-US" dirty="0">
                <a:solidFill>
                  <a:srgbClr val="FFFFFF"/>
                </a:solidFill>
              </a:rPr>
              <a:t>1006.30 – Changes to Business Practices?</a:t>
            </a:r>
            <a:endParaRPr lang="en-US" sz="4400" dirty="0">
              <a:solidFill>
                <a:srgbClr val="FFFFFF"/>
              </a:solidFill>
            </a:endParaRP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103961845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094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47516" cy="4795408"/>
          </a:xfrm>
        </p:spPr>
        <p:txBody>
          <a:bodyPr>
            <a:normAutofit/>
          </a:bodyPr>
          <a:lstStyle/>
          <a:p>
            <a:r>
              <a:rPr lang="en-US" dirty="0">
                <a:solidFill>
                  <a:srgbClr val="FFFFFF"/>
                </a:solidFill>
              </a:rPr>
              <a:t>1006.30 – Stresses &amp; Risks</a:t>
            </a:r>
            <a:endParaRPr lang="en-US" sz="4400" dirty="0">
              <a:solidFill>
                <a:srgbClr val="FFFFFF"/>
              </a:solidFill>
            </a:endParaRP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42247476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90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object, clock&#10;&#10;Description automatically generated">
            <a:extLst>
              <a:ext uri="{FF2B5EF4-FFF2-40B4-BE49-F238E27FC236}">
                <a16:creationId xmlns:a16="http://schemas.microsoft.com/office/drawing/2014/main" id="{1391FC14-11D3-48ED-953D-723BA6787E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BEE2C-C59B-48F9-A207-E70BF33EAB4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kern="1200">
                <a:solidFill>
                  <a:schemeClr val="tx1">
                    <a:lumMod val="85000"/>
                    <a:lumOff val="15000"/>
                  </a:schemeClr>
                </a:solidFill>
                <a:latin typeface="+mj-lt"/>
                <a:ea typeface="+mj-ea"/>
                <a:cs typeface="+mj-cs"/>
              </a:rPr>
              <a:t>Effective Practices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46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847516" cy="4795408"/>
          </a:xfrm>
        </p:spPr>
        <p:txBody>
          <a:bodyPr>
            <a:normAutofit/>
          </a:bodyPr>
          <a:lstStyle/>
          <a:p>
            <a:r>
              <a:rPr lang="en-US" dirty="0">
                <a:solidFill>
                  <a:srgbClr val="FFFFFF"/>
                </a:solidFill>
              </a:rPr>
              <a:t>Effective Practices</a:t>
            </a:r>
            <a:endParaRPr lang="en-US" sz="4400" dirty="0">
              <a:solidFill>
                <a:srgbClr val="FFFFFF"/>
              </a:solidFill>
            </a:endParaRP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59543187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0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statue&#10;&#10;Description automatically generated">
            <a:extLst>
              <a:ext uri="{FF2B5EF4-FFF2-40B4-BE49-F238E27FC236}">
                <a16:creationId xmlns:a16="http://schemas.microsoft.com/office/drawing/2014/main" id="{16104401-1C1B-4FF6-85B8-ABBF751EB7E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4395" b="11019"/>
          <a:stretch/>
        </p:blipFill>
        <p:spPr>
          <a:xfrm>
            <a:off x="20" y="1"/>
            <a:ext cx="12191980" cy="6857999"/>
          </a:xfrm>
          <a:prstGeom prst="rect">
            <a:avLst/>
          </a:prstGeom>
        </p:spPr>
      </p:pic>
      <p:sp>
        <p:nvSpPr>
          <p:cNvPr id="2" name="Title 1">
            <a:extLst>
              <a:ext uri="{FF2B5EF4-FFF2-40B4-BE49-F238E27FC236}">
                <a16:creationId xmlns:a16="http://schemas.microsoft.com/office/drawing/2014/main" id="{92F93A08-B470-4690-BE5A-83FA11B070CC}"/>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Legal Disclaimer</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9C7626-493E-412D-991B-44ACF1E649DB}"/>
              </a:ext>
            </a:extLst>
          </p:cNvPr>
          <p:cNvSpPr>
            <a:spLocks noGrp="1"/>
          </p:cNvSpPr>
          <p:nvPr>
            <p:ph idx="1"/>
          </p:nvPr>
        </p:nvSpPr>
        <p:spPr>
          <a:xfrm>
            <a:off x="5155379" y="1065862"/>
            <a:ext cx="5744685" cy="4726276"/>
          </a:xfrm>
        </p:spPr>
        <p:txBody>
          <a:bodyPr anchor="ctr">
            <a:normAutofit/>
          </a:bodyPr>
          <a:lstStyle/>
          <a:p>
            <a:pPr marL="0" indent="0">
              <a:buNone/>
            </a:pPr>
            <a:r>
              <a:rPr lang="en-US" sz="2000">
                <a:solidFill>
                  <a:srgbClr val="FFFFFF"/>
                </a:solidFill>
              </a:rPr>
              <a:t>This presentation is intended to convey general information only and not to provide legal advice.  The information conveyed is not intended and should not be construed or relied upon as legal advice.  As legal advice must be tailored to the specific circumstances of each case, please consult with your own legal advisor or attorney with respect to your particular situation.  While every effort has been made to assure this information is up-to-date, they are not promised or guaranteed to be current, complete or up-to-date. </a:t>
            </a:r>
          </a:p>
          <a:p>
            <a:pPr marL="0" indent="0">
              <a:buNone/>
            </a:pPr>
            <a:endParaRPr lang="en-US" sz="2000">
              <a:solidFill>
                <a:srgbClr val="FFFFFF"/>
              </a:solidFill>
            </a:endParaRPr>
          </a:p>
        </p:txBody>
      </p:sp>
    </p:spTree>
    <p:extLst>
      <p:ext uri="{BB962C8B-B14F-4D97-AF65-F5344CB8AC3E}">
        <p14:creationId xmlns:p14="http://schemas.microsoft.com/office/powerpoint/2010/main" val="6971096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F93A08-B470-4690-BE5A-83FA11B070CC}"/>
              </a:ext>
            </a:extLst>
          </p:cNvPr>
          <p:cNvSpPr>
            <a:spLocks noGrp="1"/>
          </p:cNvSpPr>
          <p:nvPr>
            <p:ph type="title"/>
          </p:nvPr>
        </p:nvSpPr>
        <p:spPr>
          <a:xfrm>
            <a:off x="863029" y="1012004"/>
            <a:ext cx="3416158" cy="4795408"/>
          </a:xfrm>
        </p:spPr>
        <p:txBody>
          <a:bodyPr>
            <a:normAutofit/>
          </a:bodyPr>
          <a:lstStyle/>
          <a:p>
            <a:r>
              <a:rPr lang="en-US">
                <a:solidFill>
                  <a:srgbClr val="FFFFFF"/>
                </a:solidFill>
              </a:rPr>
              <a:t>Agenda</a:t>
            </a:r>
          </a:p>
        </p:txBody>
      </p:sp>
      <p:graphicFrame>
        <p:nvGraphicFramePr>
          <p:cNvPr id="5" name="Content Placeholder 2">
            <a:extLst>
              <a:ext uri="{FF2B5EF4-FFF2-40B4-BE49-F238E27FC236}">
                <a16:creationId xmlns:a16="http://schemas.microsoft.com/office/drawing/2014/main" id="{3DBF8873-3434-49D8-B57F-3241165B91C8}"/>
              </a:ext>
            </a:extLst>
          </p:cNvPr>
          <p:cNvGraphicFramePr>
            <a:graphicFrameLocks noGrp="1"/>
          </p:cNvGraphicFramePr>
          <p:nvPr>
            <p:ph idx="1"/>
            <p:extLst>
              <p:ext uri="{D42A27DB-BD31-4B8C-83A1-F6EECF244321}">
                <p14:modId xmlns:p14="http://schemas.microsoft.com/office/powerpoint/2010/main" val="40126143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74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E1A6-69F8-49D3-A06E-9B6AEB3DBB49}"/>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700" kern="1200">
                <a:solidFill>
                  <a:schemeClr val="tx1"/>
                </a:solidFill>
                <a:latin typeface="+mj-lt"/>
                <a:ea typeface="+mj-ea"/>
                <a:cs typeface="+mj-cs"/>
              </a:rPr>
              <a:t>1006.14 – Harassing, Oppressive, or Abusive Conduct</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picture containing water, table, sitting, small&#10;&#10;Description automatically generated">
            <a:extLst>
              <a:ext uri="{FF2B5EF4-FFF2-40B4-BE49-F238E27FC236}">
                <a16:creationId xmlns:a16="http://schemas.microsoft.com/office/drawing/2014/main" id="{B457E8E4-C7BA-449B-8AD4-6346C81AD69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239" r="27350"/>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5747498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sz="4400">
                <a:solidFill>
                  <a:srgbClr val="FFFFFF"/>
                </a:solidFill>
              </a:rPr>
              <a:t>1006.14 – Harassing, Oppressive, or Abusive Conduct</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2996830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587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Exceptions from Frequency Limits</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97906093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180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Stresses, Changes, and Risks to Business Practices</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5123346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872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2AADDBB-F863-477D-8D86-F98A710D9178}"/>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Open Questions / How to Comply</a:t>
            </a:r>
          </a:p>
        </p:txBody>
      </p:sp>
      <p:graphicFrame>
        <p:nvGraphicFramePr>
          <p:cNvPr id="5" name="Content Placeholder 2">
            <a:extLst>
              <a:ext uri="{FF2B5EF4-FFF2-40B4-BE49-F238E27FC236}">
                <a16:creationId xmlns:a16="http://schemas.microsoft.com/office/drawing/2014/main" id="{614E4747-DB60-4B41-A912-CA041C1FB305}"/>
              </a:ext>
            </a:extLst>
          </p:cNvPr>
          <p:cNvGraphicFramePr>
            <a:graphicFrameLocks noGrp="1"/>
          </p:cNvGraphicFramePr>
          <p:nvPr>
            <p:ph idx="1"/>
            <p:extLst>
              <p:ext uri="{D42A27DB-BD31-4B8C-83A1-F6EECF244321}">
                <p14:modId xmlns:p14="http://schemas.microsoft.com/office/powerpoint/2010/main" val="27449829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136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1723</Words>
  <Application>Microsoft Office PowerPoint</Application>
  <PresentationFormat>Widescreen</PresentationFormat>
  <Paragraphs>144</Paragraphs>
  <Slides>25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Symbol</vt:lpstr>
      <vt:lpstr>Office Theme</vt:lpstr>
      <vt:lpstr>Prohibited Behavior (1006.14, .18, .22, .30)</vt:lpstr>
      <vt:lpstr>Today’s Panel</vt:lpstr>
      <vt:lpstr>Legal Disclaimer</vt:lpstr>
      <vt:lpstr>Agenda</vt:lpstr>
      <vt:lpstr>1006.14 – Harassing, Oppressive, or Abusive Conduct</vt:lpstr>
      <vt:lpstr>1006.14 – Harassing, Oppressive, or Abusive Conduct</vt:lpstr>
      <vt:lpstr>Exceptions from Frequency Limits</vt:lpstr>
      <vt:lpstr>Stresses, Changes, and Risks to Business Practices</vt:lpstr>
      <vt:lpstr>Open Questions / How to Comply</vt:lpstr>
      <vt:lpstr>1006.18 – False, Deceptive or Misleading Representations or Means</vt:lpstr>
      <vt:lpstr>1006.18 – False, Deceptive or Misleading Representations or Means</vt:lpstr>
      <vt:lpstr>Changes to Business Practices</vt:lpstr>
      <vt:lpstr>Stresses and Risks to Business Practices</vt:lpstr>
      <vt:lpstr>Open Questions / How to Comply</vt:lpstr>
      <vt:lpstr>1006.22 -- Unfair or Unconscionable Means</vt:lpstr>
      <vt:lpstr>1006.22 – Unfair or Unconscionable Means</vt:lpstr>
      <vt:lpstr>New Examples of Unfair or Unconscionable Conduct</vt:lpstr>
      <vt:lpstr>What Does This Mean for Business Practices?</vt:lpstr>
      <vt:lpstr>Risk Mitigation</vt:lpstr>
      <vt:lpstr>1006.30 – Other Prohibited Practices</vt:lpstr>
      <vt:lpstr>1006.30 – What Does the Rule Say?</vt:lpstr>
      <vt:lpstr>1006.30 – Changes to Business Practices?</vt:lpstr>
      <vt:lpstr>1006.30 – Stresses &amp; Risks</vt:lpstr>
      <vt:lpstr>Effective Practices</vt:lpstr>
      <vt:lpstr>Effective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Prohibited Behavior (1006.14, .18, .22, .30)</dc:title>
  <dc:creator>Mike Bevel</dc:creator>
  <cp:lastModifiedBy>Mike Bevel</cp:lastModifiedBy>
  <cp:revision>6</cp:revision>
  <dcterms:created xsi:type="dcterms:W3CDTF">2019-11-01T19:33:08Z</dcterms:created>
  <dcterms:modified xsi:type="dcterms:W3CDTF">2019-11-05T18:25:35Z</dcterms:modified>
</cp:coreProperties>
</file>